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ucida Sans Unicode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ucida Sans Unicode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ucida Sans Unicode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ucida Sans Unicode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ucida Sans Unicode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ucida Sans Unicode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ucida Sans Unicode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ucida Sans Unicode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ucida Sans Unicod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FE8"/>
          </a:solidFill>
        </a:fill>
      </a:tcStyle>
    </a:wholeTbl>
    <a:band2H>
      <a:tcTxStyle b="def" i="def"/>
      <a:tcStyle>
        <a:tcBdr/>
        <a:fill>
          <a:solidFill>
            <a:srgbClr val="E7F0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2CB"/>
          </a:solidFill>
        </a:fill>
      </a:tcStyle>
    </a:wholeTbl>
    <a:band2H>
      <a:tcTxStyle b="def" i="def"/>
      <a:tcStyle>
        <a:tcBdr/>
        <a:fill>
          <a:solidFill>
            <a:srgbClr val="FBEA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CDCE"/>
          </a:solidFill>
        </a:fill>
      </a:tcStyle>
    </a:wholeTbl>
    <a:band2H>
      <a:tcTxStyle b="def" i="def"/>
      <a:tcStyle>
        <a:tcBdr/>
        <a:fill>
          <a:solidFill>
            <a:srgbClr val="EC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Lucida Sans Unicode"/>
      </a:defRPr>
    </a:lvl1pPr>
    <a:lvl2pPr indent="228600" latinLnBrk="0">
      <a:defRPr sz="1200">
        <a:latin typeface="+mj-lt"/>
        <a:ea typeface="+mj-ea"/>
        <a:cs typeface="+mj-cs"/>
        <a:sym typeface="Lucida Sans Unicode"/>
      </a:defRPr>
    </a:lvl2pPr>
    <a:lvl3pPr indent="457200" latinLnBrk="0">
      <a:defRPr sz="1200">
        <a:latin typeface="+mj-lt"/>
        <a:ea typeface="+mj-ea"/>
        <a:cs typeface="+mj-cs"/>
        <a:sym typeface="Lucida Sans Unicode"/>
      </a:defRPr>
    </a:lvl3pPr>
    <a:lvl4pPr indent="685800" latinLnBrk="0">
      <a:defRPr sz="1200">
        <a:latin typeface="+mj-lt"/>
        <a:ea typeface="+mj-ea"/>
        <a:cs typeface="+mj-cs"/>
        <a:sym typeface="Lucida Sans Unicode"/>
      </a:defRPr>
    </a:lvl4pPr>
    <a:lvl5pPr indent="914400" latinLnBrk="0">
      <a:defRPr sz="1200">
        <a:latin typeface="+mj-lt"/>
        <a:ea typeface="+mj-ea"/>
        <a:cs typeface="+mj-cs"/>
        <a:sym typeface="Lucida Sans Unicode"/>
      </a:defRPr>
    </a:lvl5pPr>
    <a:lvl6pPr indent="1143000" latinLnBrk="0">
      <a:defRPr sz="1200">
        <a:latin typeface="+mj-lt"/>
        <a:ea typeface="+mj-ea"/>
        <a:cs typeface="+mj-cs"/>
        <a:sym typeface="Lucida Sans Unicode"/>
      </a:defRPr>
    </a:lvl6pPr>
    <a:lvl7pPr indent="1371600" latinLnBrk="0">
      <a:defRPr sz="1200">
        <a:latin typeface="+mj-lt"/>
        <a:ea typeface="+mj-ea"/>
        <a:cs typeface="+mj-cs"/>
        <a:sym typeface="Lucida Sans Unicode"/>
      </a:defRPr>
    </a:lvl7pPr>
    <a:lvl8pPr indent="1600200" latinLnBrk="0">
      <a:defRPr sz="1200">
        <a:latin typeface="+mj-lt"/>
        <a:ea typeface="+mj-ea"/>
        <a:cs typeface="+mj-cs"/>
        <a:sym typeface="Lucida Sans Unicode"/>
      </a:defRPr>
    </a:lvl8pPr>
    <a:lvl9pPr indent="1828800" latinLnBrk="0">
      <a:defRPr sz="1200">
        <a:latin typeface="+mj-lt"/>
        <a:ea typeface="+mj-ea"/>
        <a:cs typeface="+mj-cs"/>
        <a:sym typeface="Lucida Sans Unico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-3" y="4657797"/>
            <a:ext cx="9151090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7592"/>
              </a:gs>
              <a:gs pos="55000">
                <a:srgbClr val="48BBE0"/>
              </a:gs>
              <a:gs pos="100000">
                <a:srgbClr val="007592"/>
              </a:gs>
            </a:gsLst>
            <a:lin ang="3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" name="Shape 16"/>
          <p:cNvSpPr/>
          <p:nvPr>
            <p:ph type="title"/>
          </p:nvPr>
        </p:nvSpPr>
        <p:spPr>
          <a:xfrm>
            <a:off x="685800" y="1752600"/>
            <a:ext cx="7772400" cy="1829762"/>
          </a:xfrm>
          <a:prstGeom prst="rect">
            <a:avLst/>
          </a:prstGeom>
        </p:spPr>
        <p:txBody>
          <a:bodyPr anchor="b"/>
          <a:lstStyle>
            <a:lvl1pPr algn="r">
              <a:defRPr sz="4800"/>
            </a:lvl1pPr>
          </a:lstStyle>
          <a:p>
            <a:pPr/>
            <a:r>
              <a:t>单击此处编辑母版标题样式</a:t>
            </a:r>
          </a:p>
        </p:txBody>
      </p:sp>
      <p:sp>
        <p:nvSpPr>
          <p:cNvPr id="17" name="Shape 17"/>
          <p:cNvSpPr/>
          <p:nvPr>
            <p:ph type="body" sz="quarter" idx="1"/>
          </p:nvPr>
        </p:nvSpPr>
        <p:spPr>
          <a:xfrm>
            <a:off x="685800" y="3611607"/>
            <a:ext cx="7772400" cy="1199705"/>
          </a:xfrm>
          <a:prstGeom prst="rect">
            <a:avLst/>
          </a:prstGeom>
        </p:spPr>
        <p:txBody>
          <a:bodyPr/>
          <a:lstStyle>
            <a:lvl1pPr marL="0" marR="64007" indent="0" algn="r">
              <a:buClrTx/>
              <a:buSzTx/>
              <a:buFontTx/>
              <a:buNone/>
              <a:defRPr>
                <a:solidFill>
                  <a:srgbClr val="464646"/>
                </a:solidFill>
              </a:defRPr>
            </a:lvl1pPr>
          </a:lstStyle>
          <a:p>
            <a:pPr/>
            <a:r>
              <a:t>单击此处编辑母版副标题样式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-3765" y="4952999"/>
            <a:ext cx="9147766" cy="1912089"/>
            <a:chOff x="0" y="0"/>
            <a:chExt cx="9147764" cy="1912087"/>
          </a:xfrm>
        </p:grpSpPr>
        <p:sp>
          <p:nvSpPr>
            <p:cNvPr id="18" name="Shape 18"/>
            <p:cNvSpPr/>
            <p:nvPr/>
          </p:nvSpPr>
          <p:spPr>
            <a:xfrm>
              <a:off x="1691278" y="-1"/>
              <a:ext cx="7456487" cy="488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1283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DCADC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" name="Shape 19"/>
            <p:cNvSpPr/>
            <p:nvPr/>
          </p:nvSpPr>
          <p:spPr>
            <a:xfrm>
              <a:off x="39207" y="284744"/>
              <a:ext cx="9108558" cy="788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0" y="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" name="Shape 20"/>
            <p:cNvSpPr/>
            <p:nvPr/>
          </p:nvSpPr>
          <p:spPr>
            <a:xfrm>
              <a:off x="3764" y="47978"/>
              <a:ext cx="9144002" cy="1864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91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" name="Shape 21"/>
            <p:cNvSpPr/>
            <p:nvPr/>
          </p:nvSpPr>
          <p:spPr>
            <a:xfrm>
              <a:off x="0" y="44671"/>
              <a:ext cx="9147766" cy="790302"/>
            </a:xfrm>
            <a:prstGeom prst="line">
              <a:avLst/>
            </a:prstGeom>
            <a:noFill/>
            <a:ln w="12065" cap="flat">
              <a:solidFill>
                <a:srgbClr val="5699A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6" name="Shape 106"/>
          <p:cNvSpPr/>
          <p:nvPr>
            <p:ph type="body" idx="1"/>
          </p:nvPr>
        </p:nvSpPr>
        <p:spPr>
          <a:xfrm>
            <a:off x="457200" y="1481328"/>
            <a:ext cx="8229600" cy="438607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xfrm>
            <a:off x="8760932" y="6521737"/>
            <a:ext cx="252101" cy="25133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title"/>
          </p:nvPr>
        </p:nvSpPr>
        <p:spPr>
          <a:xfrm>
            <a:off x="6844013" y="274639"/>
            <a:ext cx="1777471" cy="5592762"/>
          </a:xfrm>
          <a:prstGeom prst="rect">
            <a:avLst/>
          </a:prstGeom>
        </p:spPr>
        <p:txBody>
          <a:bodyPr/>
          <a:lstStyle/>
          <a:p>
            <a:pPr/>
            <a:r>
              <a:t>单击此处编辑母版标题样式</a:t>
            </a:r>
          </a:p>
        </p:txBody>
      </p:sp>
      <p:sp>
        <p:nvSpPr>
          <p:cNvPr id="115" name="Shape 115"/>
          <p:cNvSpPr/>
          <p:nvPr>
            <p:ph type="body" idx="1"/>
          </p:nvPr>
        </p:nvSpPr>
        <p:spPr>
          <a:xfrm>
            <a:off x="457200" y="274640"/>
            <a:ext cx="6324600" cy="5592762"/>
          </a:xfrm>
          <a:prstGeom prst="rect">
            <a:avLst/>
          </a:prstGeom>
        </p:spPr>
        <p:txBody>
          <a:bodyPr/>
          <a:lstStyle/>
          <a:p>
            <a:pPr/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499273" y="5944935"/>
            <a:ext cx="4940625" cy="921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8"/>
                </a:moveTo>
                <a:lnTo>
                  <a:pt x="21600" y="21600"/>
                </a:lnTo>
                <a:lnTo>
                  <a:pt x="16039" y="21600"/>
                </a:lnTo>
                <a:lnTo>
                  <a:pt x="3" y="0"/>
                </a:lnTo>
              </a:path>
            </a:pathLst>
          </a:custGeom>
          <a:solidFill>
            <a:srgbClr val="9DCADC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4" name="Shape 124"/>
          <p:cNvSpPr/>
          <p:nvPr/>
        </p:nvSpPr>
        <p:spPr>
          <a:xfrm>
            <a:off x="485717" y="5939011"/>
            <a:ext cx="3690452" cy="933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490"/>
                </a:lnTo>
                <a:lnTo>
                  <a:pt x="17057" y="21600"/>
                </a:lnTo>
                <a:lnTo>
                  <a:pt x="46" y="147"/>
                </a:ln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5" name="Shape 125"/>
          <p:cNvSpPr/>
          <p:nvPr/>
        </p:nvSpPr>
        <p:spPr>
          <a:xfrm>
            <a:off x="-6043" y="5791253"/>
            <a:ext cx="3402316" cy="1080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6" name="Shape 126"/>
          <p:cNvSpPr/>
          <p:nvPr/>
        </p:nvSpPr>
        <p:spPr>
          <a:xfrm>
            <a:off x="-9238" y="5787737"/>
            <a:ext cx="3405511" cy="1084384"/>
          </a:xfrm>
          <a:prstGeom prst="line">
            <a:avLst/>
          </a:prstGeom>
          <a:ln w="12065">
            <a:solidFill>
              <a:srgbClr val="5699AD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27" name="Shape 1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9" name="Shape 129"/>
          <p:cNvSpPr/>
          <p:nvPr>
            <p:ph type="sldNum" sz="quarter" idx="2"/>
          </p:nvPr>
        </p:nvSpPr>
        <p:spPr>
          <a:xfrm>
            <a:off x="8760932" y="6521737"/>
            <a:ext cx="252101" cy="25133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单击此处编辑母版标题样式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bg>
      <p:bgPr>
        <a:gradFill flip="none" rotWithShape="1">
          <a:gsLst>
            <a:gs pos="0">
              <a:srgbClr val="B1B1B1"/>
            </a:gs>
            <a:gs pos="40000">
              <a:srgbClr val="9E9E9E"/>
            </a:gs>
            <a:gs pos="100000">
              <a:srgbClr val="00000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xfrm>
            <a:off x="722376" y="1059711"/>
            <a:ext cx="7772401" cy="1828801"/>
          </a:xfrm>
          <a:prstGeom prst="rect">
            <a:avLst/>
          </a:prstGeom>
        </p:spPr>
        <p:txBody>
          <a:bodyPr anchor="b"/>
          <a:lstStyle>
            <a:lvl1pPr algn="r">
              <a:defRPr sz="4800">
                <a:solidFill>
                  <a:srgbClr val="DEF5FA"/>
                </a:solidFill>
              </a:defRPr>
            </a:lvl1pPr>
          </a:lstStyle>
          <a:p>
            <a:pPr/>
            <a:r>
              <a:t>单击此处编辑母版标题样式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3922712" y="2931711"/>
            <a:ext cx="4572001" cy="1454889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300">
                <a:solidFill>
                  <a:srgbClr val="FFFFFF"/>
                </a:solidFill>
              </a:defRPr>
            </a:lvl1pPr>
          </a:lstStyle>
          <a:p>
            <a:pPr/>
            <a:r>
              <a:t>单击此处编辑母版文本样式</a:t>
            </a:r>
          </a:p>
        </p:txBody>
      </p:sp>
      <p:sp>
        <p:nvSpPr>
          <p:cNvPr id="41" name="Shape 41"/>
          <p:cNvSpPr/>
          <p:nvPr/>
        </p:nvSpPr>
        <p:spPr>
          <a:xfrm>
            <a:off x="3636679" y="3005471"/>
            <a:ext cx="182881" cy="228601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1589A6"/>
              </a:gs>
              <a:gs pos="72000">
                <a:srgbClr val="4EB8DA"/>
              </a:gs>
              <a:gs pos="100000">
                <a:srgbClr val="7DC3DD"/>
              </a:gs>
            </a:gsLst>
            <a:lin ang="16200000"/>
          </a:gradFill>
          <a:ln w="3175" cap="rnd">
            <a:solidFill>
              <a:srgbClr val="21768B"/>
            </a:solidFill>
          </a:ln>
          <a:effectLst>
            <a:outerShdw sx="100000" sy="100000" kx="0" ky="0" algn="b" rotWithShape="0" blurRad="50800" dist="25400" dir="5400000">
              <a:srgbClr val="000000">
                <a:alpha val="46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" name="Shape 42"/>
          <p:cNvSpPr/>
          <p:nvPr/>
        </p:nvSpPr>
        <p:spPr>
          <a:xfrm>
            <a:off x="3450263" y="3005471"/>
            <a:ext cx="182881" cy="228601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1589A6"/>
              </a:gs>
              <a:gs pos="72000">
                <a:srgbClr val="4EB8DA"/>
              </a:gs>
              <a:gs pos="100000">
                <a:srgbClr val="7DC3DD"/>
              </a:gs>
            </a:gsLst>
            <a:lin ang="16200000"/>
          </a:gradFill>
          <a:ln w="3175" cap="rnd">
            <a:solidFill>
              <a:srgbClr val="21768B"/>
            </a:solidFill>
          </a:ln>
          <a:effectLst>
            <a:outerShdw sx="100000" sy="100000" kx="0" ky="0" algn="b" rotWithShape="0" blurRad="50800" dist="25400" dir="5400000">
              <a:srgbClr val="000000">
                <a:alpha val="46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" name="Shape 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栏内容">
    <p:bg>
      <p:bgPr>
        <a:gradFill flip="none" rotWithShape="1">
          <a:gsLst>
            <a:gs pos="0">
              <a:srgbClr val="B1B1B1"/>
            </a:gs>
            <a:gs pos="40000">
              <a:srgbClr val="9E9E9E"/>
            </a:gs>
            <a:gs pos="100000">
              <a:srgbClr val="00000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body" sz="half" idx="1"/>
          </p:nvPr>
        </p:nvSpPr>
        <p:spPr>
          <a:xfrm>
            <a:off x="457200" y="1481327"/>
            <a:ext cx="4038600" cy="452596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 marL="659891" indent="-266700">
              <a:defRPr sz="2800">
                <a:solidFill>
                  <a:srgbClr val="FFFFFF"/>
                </a:solidFill>
              </a:defRPr>
            </a:lvl2pPr>
            <a:lvl3pPr marL="950975" indent="-320039">
              <a:defRPr sz="2800">
                <a:solidFill>
                  <a:srgbClr val="FFFFFF"/>
                </a:solidFill>
              </a:defRPr>
            </a:lvl3pPr>
            <a:lvl4pPr marL="1270000" indent="-355600">
              <a:defRPr sz="2800">
                <a:solidFill>
                  <a:srgbClr val="FFFFFF"/>
                </a:solidFill>
              </a:defRPr>
            </a:lvl4pPr>
            <a:lvl5pPr marL="1498600" indent="-355600">
              <a:defRPr sz="2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hape 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EF5FA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" name="Shape 52"/>
          <p:cNvSpPr/>
          <p:nvPr>
            <p:ph type="sldNum" sz="quarter" idx="2"/>
          </p:nvPr>
        </p:nvSpPr>
        <p:spPr>
          <a:xfrm>
            <a:off x="8760932" y="6521737"/>
            <a:ext cx="252101" cy="251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比较"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title"/>
          </p:nvPr>
        </p:nvSpPr>
        <p:spPr>
          <a:xfrm>
            <a:off x="457200" y="273050"/>
            <a:ext cx="8229600" cy="1143000"/>
          </a:xfrm>
          <a:prstGeom prst="rect">
            <a:avLst/>
          </a:prstGeom>
        </p:spPr>
        <p:txBody>
          <a:bodyPr/>
          <a:lstStyle/>
          <a:p>
            <a:pPr/>
            <a:r>
              <a:t>单击此处编辑母版标题样式</a:t>
            </a:r>
          </a:p>
        </p:txBody>
      </p:sp>
      <p:sp>
        <p:nvSpPr>
          <p:cNvPr id="60" name="Shape 60"/>
          <p:cNvSpPr/>
          <p:nvPr>
            <p:ph type="body" sz="quarter" idx="1"/>
          </p:nvPr>
        </p:nvSpPr>
        <p:spPr>
          <a:xfrm>
            <a:off x="457200" y="5410200"/>
            <a:ext cx="4040188" cy="762000"/>
          </a:xfrm>
          <a:prstGeom prst="rect">
            <a:avLst/>
          </a:prstGeo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anchor="ctr"/>
          <a:lstStyle>
            <a:lvl1pPr marL="0" indent="0"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单击此处编辑母版文本样式</a:t>
            </a:r>
          </a:p>
        </p:txBody>
      </p:sp>
      <p:sp>
        <p:nvSpPr>
          <p:cNvPr id="61" name="Shape 61"/>
          <p:cNvSpPr/>
          <p:nvPr>
            <p:ph type="body" sz="quarter" idx="13"/>
          </p:nvPr>
        </p:nvSpPr>
        <p:spPr>
          <a:xfrm>
            <a:off x="4645026" y="5410200"/>
            <a:ext cx="4041776" cy="762000"/>
          </a:xfrm>
          <a:prstGeom prst="rect">
            <a:avLst/>
          </a:prstGeo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anchor="ctr"/>
          <a:lstStyle/>
          <a:p>
            <a:pPr marL="0" indent="0"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bg>
      <p:bgPr>
        <a:gradFill flip="none" rotWithShape="1">
          <a:gsLst>
            <a:gs pos="0">
              <a:srgbClr val="B1B1B1"/>
            </a:gs>
            <a:gs pos="40000">
              <a:srgbClr val="9E9E9E"/>
            </a:gs>
            <a:gs pos="100000">
              <a:srgbClr val="00000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EF5FA"/>
                </a:solidFill>
              </a:defRPr>
            </a:lvl1pPr>
          </a:lstStyle>
          <a:p>
            <a:pPr/>
            <a:r>
              <a:t>单击此处编辑母版标题样式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内容与标题"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xfrm>
            <a:off x="914400" y="4876800"/>
            <a:ext cx="7481776" cy="457200"/>
          </a:xfrm>
          <a:prstGeom prst="rect">
            <a:avLst/>
          </a:prstGeom>
        </p:spPr>
        <p:txBody>
          <a:bodyPr anchor="t"/>
          <a:lstStyle>
            <a:lvl1pPr algn="r">
              <a:defRPr b="0" sz="2500">
                <a:solidFill>
                  <a:schemeClr val="accent1"/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单击此处编辑母版标题样式</a:t>
            </a:r>
          </a:p>
        </p:txBody>
      </p:sp>
      <p:sp>
        <p:nvSpPr>
          <p:cNvPr id="85" name="Shape 85"/>
          <p:cNvSpPr/>
          <p:nvPr>
            <p:ph type="body" sz="quarter" idx="1"/>
          </p:nvPr>
        </p:nvSpPr>
        <p:spPr>
          <a:xfrm>
            <a:off x="4419600" y="5355101"/>
            <a:ext cx="3974592" cy="914401"/>
          </a:xfrm>
          <a:prstGeom prst="rect">
            <a:avLst/>
          </a:prstGeom>
        </p:spPr>
        <p:txBody>
          <a:bodyPr/>
          <a:lstStyle>
            <a:lvl1pPr marL="0" indent="0" algn="r">
              <a:buClrTx/>
              <a:buSzTx/>
              <a:buFontTx/>
              <a:buNone/>
              <a:defRPr sz="1600"/>
            </a:lvl1pPr>
          </a:lstStyle>
          <a:p>
            <a:pPr/>
            <a:r>
              <a:t>单击此处编辑母版文本样式</a:t>
            </a:r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bg>
      <p:bgPr>
        <a:gradFill flip="none" rotWithShape="1">
          <a:gsLst>
            <a:gs pos="0">
              <a:srgbClr val="B1B1B1"/>
            </a:gs>
            <a:gs pos="40000">
              <a:srgbClr val="9E9E9E"/>
            </a:gs>
            <a:gs pos="100000">
              <a:srgbClr val="00000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"/>
          </p:nvPr>
        </p:nvSpPr>
        <p:spPr>
          <a:xfrm>
            <a:off x="1141231" y="5443401"/>
            <a:ext cx="7162801" cy="648233"/>
          </a:xfrm>
          <a:prstGeom prst="rect">
            <a:avLst/>
          </a:prstGeom>
        </p:spPr>
        <p:txBody>
          <a:bodyPr lIns="0" tIns="0" rIns="0" bIns="0"/>
          <a:lstStyle>
            <a:lvl1pPr marL="0" marR="18288" indent="0" algn="r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659891" marR="18288" indent="-266700" algn="r">
              <a:buClrTx/>
              <a:buFontTx/>
              <a:defRPr sz="1400">
                <a:solidFill>
                  <a:srgbClr val="FFFFFF"/>
                </a:solidFill>
              </a:defRPr>
            </a:lvl2pPr>
            <a:lvl3pPr marL="950975" marR="18288" indent="-320039" algn="r">
              <a:buClrTx/>
              <a:buFontTx/>
              <a:defRPr sz="1400">
                <a:solidFill>
                  <a:srgbClr val="FFFFFF"/>
                </a:solidFill>
              </a:defRPr>
            </a:lvl3pPr>
            <a:lvl4pPr marL="1270000" marR="18288" indent="-355600" algn="r">
              <a:buClrTx/>
              <a:buFontTx/>
              <a:defRPr sz="1400">
                <a:solidFill>
                  <a:srgbClr val="FFFFFF"/>
                </a:solidFill>
              </a:defRPr>
            </a:lvl4pPr>
            <a:lvl5pPr marL="1498600" marR="18288" indent="-355600" algn="r">
              <a:buClrTx/>
              <a:buFontTx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pic" idx="13"/>
          </p:nvPr>
        </p:nvSpPr>
        <p:spPr>
          <a:xfrm>
            <a:off x="228600" y="189967"/>
            <a:ext cx="8686800" cy="4389122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5" name="Shape 95"/>
          <p:cNvSpPr/>
          <p:nvPr>
            <p:ph type="title"/>
          </p:nvPr>
        </p:nvSpPr>
        <p:spPr>
          <a:xfrm>
            <a:off x="228600" y="4865122"/>
            <a:ext cx="8075432" cy="562673"/>
          </a:xfrm>
          <a:prstGeom prst="rect">
            <a:avLst/>
          </a:prstGeom>
        </p:spPr>
        <p:txBody>
          <a:bodyPr anchor="t"/>
          <a:lstStyle>
            <a:lvl1pPr algn="r">
              <a:defRPr b="0" sz="3000">
                <a:solidFill>
                  <a:schemeClr val="accent1"/>
                </a:solidFill>
                <a:effectLst>
                  <a:outerShdw sx="100000" sy="100000" kx="0" ky="0" algn="b" rotWithShape="0" blurRad="50800" dist="25000" dir="5400000">
                    <a:srgbClr val="000000">
                      <a:alpha val="45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6" name="Shape 96"/>
          <p:cNvSpPr/>
          <p:nvPr/>
        </p:nvSpPr>
        <p:spPr>
          <a:xfrm>
            <a:off x="8664112" y="4988440"/>
            <a:ext cx="182881" cy="228601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1589A6"/>
              </a:gs>
              <a:gs pos="72000">
                <a:srgbClr val="4EB8DA"/>
              </a:gs>
              <a:gs pos="100000">
                <a:srgbClr val="7DC3DD"/>
              </a:gs>
            </a:gsLst>
            <a:lin ang="16200000"/>
          </a:gradFill>
          <a:ln w="3175" cap="rnd">
            <a:solidFill>
              <a:srgbClr val="21768B"/>
            </a:solidFill>
          </a:ln>
          <a:effectLst>
            <a:outerShdw sx="100000" sy="100000" kx="0" ky="0" algn="b" rotWithShape="0" blurRad="50800" dist="25400" dir="5400000">
              <a:srgbClr val="000000">
                <a:alpha val="46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7" name="Shape 97"/>
          <p:cNvSpPr/>
          <p:nvPr/>
        </p:nvSpPr>
        <p:spPr>
          <a:xfrm>
            <a:off x="8477695" y="4988440"/>
            <a:ext cx="182881" cy="228601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1589A6"/>
              </a:gs>
              <a:gs pos="72000">
                <a:srgbClr val="4EB8DA"/>
              </a:gs>
              <a:gs pos="100000">
                <a:srgbClr val="7DC3DD"/>
              </a:gs>
            </a:gsLst>
            <a:lin ang="16200000"/>
          </a:gradFill>
          <a:ln w="3175" cap="rnd">
            <a:solidFill>
              <a:srgbClr val="21768B"/>
            </a:solidFill>
          </a:ln>
          <a:effectLst>
            <a:outerShdw sx="100000" sy="100000" kx="0" ky="0" algn="b" rotWithShape="0" blurRad="50800" dist="25400" dir="5400000">
              <a:srgbClr val="000000">
                <a:alpha val="46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8" name="Shape 98"/>
          <p:cNvSpPr/>
          <p:nvPr>
            <p:ph type="sldNum" sz="quarter" idx="2"/>
          </p:nvPr>
        </p:nvSpPr>
        <p:spPr>
          <a:xfrm>
            <a:off x="8760932" y="6521737"/>
            <a:ext cx="252101" cy="251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99273" y="5944935"/>
            <a:ext cx="4940625" cy="921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8"/>
                </a:moveTo>
                <a:lnTo>
                  <a:pt x="21600" y="21600"/>
                </a:lnTo>
                <a:lnTo>
                  <a:pt x="16039" y="21600"/>
                </a:lnTo>
                <a:lnTo>
                  <a:pt x="3" y="0"/>
                </a:lnTo>
              </a:path>
            </a:pathLst>
          </a:custGeom>
          <a:solidFill>
            <a:srgbClr val="9DCADC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" name="Shape 3"/>
          <p:cNvSpPr/>
          <p:nvPr/>
        </p:nvSpPr>
        <p:spPr>
          <a:xfrm>
            <a:off x="485716" y="5939011"/>
            <a:ext cx="3690453" cy="933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490"/>
                </a:lnTo>
                <a:lnTo>
                  <a:pt x="17057" y="21600"/>
                </a:lnTo>
                <a:lnTo>
                  <a:pt x="46" y="147"/>
                </a:ln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" name="Shape 4"/>
          <p:cNvSpPr/>
          <p:nvPr/>
        </p:nvSpPr>
        <p:spPr>
          <a:xfrm>
            <a:off x="-6043" y="5791253"/>
            <a:ext cx="3402316" cy="1080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hape 5"/>
          <p:cNvSpPr/>
          <p:nvPr/>
        </p:nvSpPr>
        <p:spPr>
          <a:xfrm>
            <a:off x="-9238" y="5787737"/>
            <a:ext cx="3405510" cy="1084384"/>
          </a:xfrm>
          <a:prstGeom prst="line">
            <a:avLst/>
          </a:prstGeom>
          <a:ln w="12065">
            <a:solidFill>
              <a:srgbClr val="5699AD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457200" y="1481327"/>
            <a:ext cx="8229600" cy="452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7" name="Shape 7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单击此处编辑母版标题样式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xfrm>
            <a:off x="8760932" y="6521738"/>
            <a:ext cx="252101" cy="251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r">
              <a:defRPr sz="10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464646"/>
          </a:solidFill>
          <a:effectLst>
            <a:outerShdw sx="100000" sy="100000" kx="0" ky="0" algn="b" rotWithShape="0" blurRad="38100" dist="25400" dir="5400000">
              <a:srgbClr val="000000">
                <a:alpha val="25000"/>
              </a:srgbClr>
            </a:outerShdw>
          </a:effectLst>
          <a:uFillTx/>
          <a:latin typeface="+mj-lt"/>
          <a:ea typeface="+mj-ea"/>
          <a:cs typeface="+mj-cs"/>
          <a:sym typeface="Lucida Sans Unicode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464646"/>
          </a:solidFill>
          <a:effectLst>
            <a:outerShdw sx="100000" sy="100000" kx="0" ky="0" algn="b" rotWithShape="0" blurRad="38100" dist="25400" dir="5400000">
              <a:srgbClr val="000000">
                <a:alpha val="25000"/>
              </a:srgbClr>
            </a:outerShdw>
          </a:effectLst>
          <a:uFillTx/>
          <a:latin typeface="+mj-lt"/>
          <a:ea typeface="+mj-ea"/>
          <a:cs typeface="+mj-cs"/>
          <a:sym typeface="Lucida Sans Unicode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464646"/>
          </a:solidFill>
          <a:effectLst>
            <a:outerShdw sx="100000" sy="100000" kx="0" ky="0" algn="b" rotWithShape="0" blurRad="38100" dist="25400" dir="5400000">
              <a:srgbClr val="000000">
                <a:alpha val="25000"/>
              </a:srgbClr>
            </a:outerShdw>
          </a:effectLst>
          <a:uFillTx/>
          <a:latin typeface="+mj-lt"/>
          <a:ea typeface="+mj-ea"/>
          <a:cs typeface="+mj-cs"/>
          <a:sym typeface="Lucida Sans Unicode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464646"/>
          </a:solidFill>
          <a:effectLst>
            <a:outerShdw sx="100000" sy="100000" kx="0" ky="0" algn="b" rotWithShape="0" blurRad="38100" dist="25400" dir="5400000">
              <a:srgbClr val="000000">
                <a:alpha val="25000"/>
              </a:srgbClr>
            </a:outerShdw>
          </a:effectLst>
          <a:uFillTx/>
          <a:latin typeface="+mj-lt"/>
          <a:ea typeface="+mj-ea"/>
          <a:cs typeface="+mj-cs"/>
          <a:sym typeface="Lucida Sans Unicode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464646"/>
          </a:solidFill>
          <a:effectLst>
            <a:outerShdw sx="100000" sy="100000" kx="0" ky="0" algn="b" rotWithShape="0" blurRad="38100" dist="25400" dir="5400000">
              <a:srgbClr val="000000">
                <a:alpha val="25000"/>
              </a:srgbClr>
            </a:outerShdw>
          </a:effectLst>
          <a:uFillTx/>
          <a:latin typeface="+mj-lt"/>
          <a:ea typeface="+mj-ea"/>
          <a:cs typeface="+mj-cs"/>
          <a:sym typeface="Lucida Sans Unicode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464646"/>
          </a:solidFill>
          <a:effectLst>
            <a:outerShdw sx="100000" sy="100000" kx="0" ky="0" algn="b" rotWithShape="0" blurRad="38100" dist="25400" dir="5400000">
              <a:srgbClr val="000000">
                <a:alpha val="25000"/>
              </a:srgbClr>
            </a:outerShdw>
          </a:effectLst>
          <a:uFillTx/>
          <a:latin typeface="+mj-lt"/>
          <a:ea typeface="+mj-ea"/>
          <a:cs typeface="+mj-cs"/>
          <a:sym typeface="Lucida Sans Unicode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464646"/>
          </a:solidFill>
          <a:effectLst>
            <a:outerShdw sx="100000" sy="100000" kx="0" ky="0" algn="b" rotWithShape="0" blurRad="38100" dist="25400" dir="5400000">
              <a:srgbClr val="000000">
                <a:alpha val="25000"/>
              </a:srgbClr>
            </a:outerShdw>
          </a:effectLst>
          <a:uFillTx/>
          <a:latin typeface="+mj-lt"/>
          <a:ea typeface="+mj-ea"/>
          <a:cs typeface="+mj-cs"/>
          <a:sym typeface="Lucida Sans Unicode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464646"/>
          </a:solidFill>
          <a:effectLst>
            <a:outerShdw sx="100000" sy="100000" kx="0" ky="0" algn="b" rotWithShape="0" blurRad="38100" dist="25400" dir="5400000">
              <a:srgbClr val="000000">
                <a:alpha val="25000"/>
              </a:srgbClr>
            </a:outerShdw>
          </a:effectLst>
          <a:uFillTx/>
          <a:latin typeface="+mj-lt"/>
          <a:ea typeface="+mj-ea"/>
          <a:cs typeface="+mj-cs"/>
          <a:sym typeface="Lucida Sans Unicode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464646"/>
          </a:solidFill>
          <a:effectLst>
            <a:outerShdw sx="100000" sy="100000" kx="0" ky="0" algn="b" rotWithShape="0" blurRad="38100" dist="25400" dir="5400000">
              <a:srgbClr val="000000">
                <a:alpha val="25000"/>
              </a:srgbClr>
            </a:outerShdw>
          </a:effectLst>
          <a:uFillTx/>
          <a:latin typeface="+mj-lt"/>
          <a:ea typeface="+mj-ea"/>
          <a:cs typeface="+mj-cs"/>
          <a:sym typeface="Lucida Sans Unicode"/>
        </a:defRPr>
      </a:lvl9pPr>
    </p:titleStyle>
    <p:bodyStyle>
      <a:lvl1pPr marL="365759" marR="0" indent="-256031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tabLst/>
        <a:defRPr b="0" baseline="0" cap="none" i="0" spc="0" strike="noStrike" sz="27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Lucida Sans Unicode"/>
        </a:defRPr>
      </a:lvl1pPr>
      <a:lvl2pPr marL="661548" marR="0" indent="-268356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Wingdings 3"/>
        <a:buChar char="◦"/>
        <a:tabLst/>
        <a:defRPr b="0" baseline="0" cap="none" i="0" spc="0" strike="noStrike" sz="27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Lucida Sans Unicode"/>
        </a:defRPr>
      </a:lvl2pPr>
      <a:lvl3pPr marL="924850" marR="0" indent="-293914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Wingdings 3"/>
        <a:buChar char="●"/>
        <a:tabLst/>
        <a:defRPr b="0" baseline="0" cap="none" i="0" spc="0" strike="noStrike" sz="27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Lucida Sans Unicode"/>
        </a:defRPr>
      </a:lvl3pPr>
      <a:lvl4pPr marL="1239252" marR="0" indent="-324852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Wingdings 3"/>
        <a:buChar char="●"/>
        <a:tabLst/>
        <a:defRPr b="0" baseline="0" cap="none" i="0" spc="0" strike="noStrike" sz="27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Lucida Sans Unicode"/>
        </a:defRPr>
      </a:lvl4pPr>
      <a:lvl5pPr marL="1485900" marR="0" indent="-3429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Wingdings 3"/>
        <a:buChar char="●"/>
        <a:tabLst/>
        <a:defRPr b="0" baseline="0" cap="none" i="0" spc="0" strike="noStrike" sz="27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Lucida Sans Unicode"/>
        </a:defRPr>
      </a:lvl5pPr>
      <a:lvl6pPr marL="1714500" marR="0" indent="-3429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Wingdings 3"/>
        <a:buChar char="◾"/>
        <a:tabLst/>
        <a:defRPr b="0" baseline="0" cap="none" i="0" spc="0" strike="noStrike" sz="27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Lucida Sans Unicode"/>
        </a:defRPr>
      </a:lvl6pPr>
      <a:lvl7pPr marL="1985962" marR="0" indent="-385762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Wingdings 3"/>
        <a:buChar char="◾"/>
        <a:tabLst/>
        <a:defRPr b="0" baseline="0" cap="none" i="0" spc="0" strike="noStrike" sz="27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Lucida Sans Unicode"/>
        </a:defRPr>
      </a:lvl7pPr>
      <a:lvl8pPr marL="2214562" marR="0" indent="-385762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Wingdings 3"/>
        <a:buChar char="◾"/>
        <a:tabLst/>
        <a:defRPr b="0" baseline="0" cap="none" i="0" spc="0" strike="noStrike" sz="27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Lucida Sans Unicode"/>
        </a:defRPr>
      </a:lvl8pPr>
      <a:lvl9pPr marL="2443162" marR="0" indent="-385762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Wingdings 3"/>
        <a:buChar char="◾"/>
        <a:tabLst/>
        <a:defRPr b="0" baseline="0" cap="none" i="0" spc="0" strike="noStrike" sz="27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Lucida Sans Unicode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 Unicode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 Unicode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 Unicode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 Unicode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 Unicode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 Unicode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 Unicode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 Unicode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 Unicod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4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5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6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7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jobbole.com/52770/" TargetMode="External"/><Relationship Id="rId3" Type="http://schemas.openxmlformats.org/officeDocument/2006/relationships/hyperlink" Target="http://blog.jobbole.com/18513/" TargetMode="Externa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nblogs.com/coco1s/p/5261646.html" TargetMode="External"/><Relationship Id="rId3" Type="http://schemas.openxmlformats.org/officeDocument/2006/relationships/hyperlink" Target="http://www.cnblogs.com/aaronjs/p/3279314.html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ctrTitle"/>
          </p:nvPr>
        </p:nvSpPr>
        <p:spPr>
          <a:xfrm>
            <a:off x="685800" y="1752600"/>
            <a:ext cx="7772400" cy="1829762"/>
          </a:xfrm>
          <a:prstGeom prst="rect">
            <a:avLst/>
          </a:prstGeom>
        </p:spPr>
        <p:txBody>
          <a:bodyPr/>
          <a:lstStyle/>
          <a:p>
            <a:pPr/>
            <a:r>
              <a:t>jQuery</a:t>
            </a:r>
            <a:r>
              <a:t>源码鉴赏</a:t>
            </a:r>
          </a:p>
        </p:txBody>
      </p:sp>
      <p:sp>
        <p:nvSpPr>
          <p:cNvPr id="139" name="Shape 139"/>
          <p:cNvSpPr/>
          <p:nvPr>
            <p:ph type="subTitle" sz="quarter" idx="1"/>
          </p:nvPr>
        </p:nvSpPr>
        <p:spPr>
          <a:xfrm>
            <a:off x="685800" y="3611607"/>
            <a:ext cx="7772400" cy="1199705"/>
          </a:xfrm>
          <a:prstGeom prst="rect">
            <a:avLst/>
          </a:prstGeom>
        </p:spPr>
        <p:txBody>
          <a:bodyPr/>
          <a:lstStyle/>
          <a:p>
            <a:pPr/>
            <a:r>
              <a:t>张斌</a:t>
            </a:r>
          </a:p>
          <a:p>
            <a:pPr/>
            <a:r>
              <a:t>2016-10-21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生成</a:t>
            </a:r>
          </a:p>
          <a:p>
            <a:pPr lvl="1" marL="621791" indent="-228600">
              <a:spcBef>
                <a:spcPts val="300"/>
              </a:spcBef>
              <a:buFont typeface="Verdana"/>
              <a:defRPr sz="2300"/>
            </a:pPr>
            <a:r>
              <a:t>节点包装后</a:t>
            </a:r>
            <a:r>
              <a:t>return</a:t>
            </a:r>
            <a:r>
              <a:t>，</a:t>
            </a:r>
            <a:r>
              <a:rPr sz="2400"/>
              <a:t> $.makeArray-$.merge</a:t>
            </a:r>
          </a:p>
          <a:p>
            <a:pPr lvl="1" marL="621791" indent="-228600">
              <a:spcBef>
                <a:spcPts val="300"/>
              </a:spcBef>
              <a:buFont typeface="Verdana"/>
              <a:defRPr sz="2300"/>
            </a:pPr>
            <a:r>
              <a:t>Html</a:t>
            </a:r>
            <a:r>
              <a:t>转换为节点包装</a:t>
            </a:r>
            <a:r>
              <a:t>return</a:t>
            </a:r>
            <a:r>
              <a:t>，</a:t>
            </a:r>
            <a:r>
              <a:t>$.buildFragment</a:t>
            </a:r>
          </a:p>
          <a:p>
            <a:pPr lvl="1" marL="621791" indent="-228600">
              <a:spcBef>
                <a:spcPts val="300"/>
              </a:spcBef>
              <a:buFont typeface="Verdana"/>
              <a:defRPr sz="2300"/>
            </a:pPr>
            <a:r>
              <a:t>选择器转换为节点后包装</a:t>
            </a:r>
            <a:r>
              <a:t>return</a:t>
            </a:r>
            <a:r>
              <a:t>，</a:t>
            </a:r>
            <a:r>
              <a:t>$.prototype.find-Sizzle</a:t>
            </a:r>
          </a:p>
          <a:p>
            <a:pPr/>
            <a:r>
              <a:t>操作</a:t>
            </a:r>
          </a:p>
          <a:p>
            <a:pPr lvl="1" marL="621791" indent="-228600">
              <a:spcBef>
                <a:spcPts val="300"/>
              </a:spcBef>
              <a:buFont typeface="Verdana"/>
              <a:defRPr sz="2300"/>
            </a:pPr>
            <a:r>
              <a:t>设置后</a:t>
            </a:r>
            <a:r>
              <a:t>return this</a:t>
            </a:r>
          </a:p>
          <a:p>
            <a:pPr lvl="1" marL="621791" indent="-228600">
              <a:spcBef>
                <a:spcPts val="300"/>
              </a:spcBef>
              <a:buFont typeface="Verdana"/>
              <a:defRPr sz="2300"/>
            </a:pPr>
            <a:r>
              <a:t>遍历时</a:t>
            </a:r>
            <a:r>
              <a:t>return jQuery</a:t>
            </a:r>
            <a:r>
              <a:t>包装对象</a:t>
            </a:r>
          </a:p>
        </p:txBody>
      </p:sp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链式调用</a:t>
            </a:r>
            <a:r>
              <a:t>-</a:t>
            </a:r>
            <a:r>
              <a:t>生成、操作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body" sz="half" idx="1"/>
          </p:nvPr>
        </p:nvSpPr>
        <p:spPr>
          <a:xfrm>
            <a:off x="457200" y="4286255"/>
            <a:ext cx="8229600" cy="1839908"/>
          </a:xfrm>
          <a:prstGeom prst="rect">
            <a:avLst/>
          </a:prstGeom>
        </p:spPr>
        <p:txBody>
          <a:bodyPr/>
          <a:lstStyle/>
          <a:p>
            <a:pPr/>
            <a:r>
              <a:t>工厂模式</a:t>
            </a:r>
          </a:p>
        </p:txBody>
      </p:sp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代码结构</a:t>
            </a:r>
          </a:p>
        </p:txBody>
      </p:sp>
      <p:pic>
        <p:nvPicPr>
          <p:cNvPr id="188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6525" y="1357297"/>
            <a:ext cx="6467475" cy="5048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body" sz="half" idx="1"/>
          </p:nvPr>
        </p:nvSpPr>
        <p:spPr>
          <a:xfrm>
            <a:off x="457200" y="4286255"/>
            <a:ext cx="8229600" cy="1839908"/>
          </a:xfrm>
          <a:prstGeom prst="rect">
            <a:avLst/>
          </a:prstGeom>
        </p:spPr>
        <p:txBody>
          <a:bodyPr/>
          <a:lstStyle/>
          <a:p>
            <a:pPr/>
            <a:r>
              <a:t>工厂模式</a:t>
            </a:r>
          </a:p>
        </p:txBody>
      </p:sp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入口</a:t>
            </a:r>
          </a:p>
        </p:txBody>
      </p:sp>
      <p:pic>
        <p:nvPicPr>
          <p:cNvPr id="192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5917" y="1214421"/>
            <a:ext cx="5972176" cy="285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8728" y="1139865"/>
            <a:ext cx="6929454" cy="5718136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Fn.init</a:t>
            </a:r>
          </a:p>
        </p:txBody>
      </p:sp>
      <p:pic>
        <p:nvPicPr>
          <p:cNvPr id="196" name="image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1802" y="500042"/>
            <a:ext cx="5600701" cy="41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string</a:t>
            </a:r>
          </a:p>
        </p:txBody>
      </p:sp>
      <p:pic>
        <p:nvPicPr>
          <p:cNvPr id="199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5785" y="1171562"/>
            <a:ext cx="7708781" cy="5686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Fn.init</a:t>
            </a:r>
          </a:p>
        </p:txBody>
      </p:sp>
      <p:pic>
        <p:nvPicPr>
          <p:cNvPr id="202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487" y="176214"/>
            <a:ext cx="4933951" cy="2200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87" y="2366984"/>
            <a:ext cx="4857751" cy="666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52706" y="3248048"/>
            <a:ext cx="4838701" cy="346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$.makeArray-$.merge</a:t>
            </a:r>
          </a:p>
        </p:txBody>
      </p:sp>
      <p:pic>
        <p:nvPicPr>
          <p:cNvPr id="207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8863" y="1604962"/>
            <a:ext cx="4486276" cy="3648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9402" y="1123127"/>
            <a:ext cx="5084598" cy="5734873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$.buildFragment-$.clean</a:t>
            </a:r>
          </a:p>
        </p:txBody>
      </p:sp>
      <p:sp>
        <p:nvSpPr>
          <p:cNvPr id="211" name="Shape 211"/>
          <p:cNvSpPr/>
          <p:nvPr/>
        </p:nvSpPr>
        <p:spPr>
          <a:xfrm>
            <a:off x="5143503" y="6572271"/>
            <a:ext cx="1000133" cy="285753"/>
          </a:xfrm>
          <a:prstGeom prst="rect">
            <a:avLst/>
          </a:prstGeom>
          <a:ln w="54999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212" name="image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357297"/>
            <a:ext cx="4267200" cy="400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143643"/>
            <a:ext cx="1428750" cy="733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wrapMap</a:t>
            </a:r>
          </a:p>
        </p:txBody>
      </p:sp>
      <p:pic>
        <p:nvPicPr>
          <p:cNvPr id="216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3487" y="1514475"/>
            <a:ext cx="6677026" cy="3829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$.prototype.find-Sizzle</a:t>
            </a:r>
          </a:p>
        </p:txBody>
      </p:sp>
      <p:pic>
        <p:nvPicPr>
          <p:cNvPr id="219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8016" y="500042"/>
            <a:ext cx="1857376" cy="26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1603" y="1258157"/>
            <a:ext cx="6181742" cy="55998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498" y="857256"/>
            <a:ext cx="9221969" cy="49291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$.prototype.find-Sizzle</a:t>
            </a:r>
          </a:p>
        </p:txBody>
      </p:sp>
      <p:pic>
        <p:nvPicPr>
          <p:cNvPr id="223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471" y="1225020"/>
            <a:ext cx="8109399" cy="5632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$.prototype.find-Sizzle</a:t>
            </a:r>
          </a:p>
        </p:txBody>
      </p:sp>
      <p:pic>
        <p:nvPicPr>
          <p:cNvPr id="226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909" y="1057275"/>
            <a:ext cx="7953376" cy="5800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$.prototype.find-Sizzle</a:t>
            </a:r>
          </a:p>
        </p:txBody>
      </p:sp>
      <p:pic>
        <p:nvPicPr>
          <p:cNvPr id="229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1736" y="1928802"/>
            <a:ext cx="4381501" cy="3724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Sizzle- chunker</a:t>
            </a:r>
          </a:p>
        </p:txBody>
      </p:sp>
      <p:pic>
        <p:nvPicPr>
          <p:cNvPr id="232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2305050" y="247668"/>
            <a:ext cx="4533900" cy="7258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893063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9675" y="0"/>
            <a:ext cx="4124325" cy="1200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2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70786" y="4624392"/>
            <a:ext cx="2973214" cy="2233609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 237"/>
          <p:cNvSpPr/>
          <p:nvPr/>
        </p:nvSpPr>
        <p:spPr>
          <a:xfrm>
            <a:off x="3000363" y="6488667"/>
            <a:ext cx="2786083" cy="399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https://regexper.com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5728"/>
            <a:ext cx="2301221" cy="1432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0297" y="285728"/>
            <a:ext cx="2214579" cy="1453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3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52207" y="0"/>
            <a:ext cx="4191793" cy="156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3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1714487"/>
            <a:ext cx="9144000" cy="2023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3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3786189"/>
            <a:ext cx="2429900" cy="1500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3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393343" y="3714751"/>
            <a:ext cx="6750657" cy="1643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34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" y="5271734"/>
            <a:ext cx="2928925" cy="1586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35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928926" y="5313088"/>
            <a:ext cx="6215075" cy="1544912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-1" y="-1"/>
            <a:ext cx="1242900" cy="399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Expr.match</a:t>
            </a:r>
          </a:p>
        </p:txBody>
      </p:sp>
      <p:sp>
        <p:nvSpPr>
          <p:cNvPr id="248" name="Shape 248"/>
          <p:cNvSpPr/>
          <p:nvPr/>
        </p:nvSpPr>
        <p:spPr>
          <a:xfrm>
            <a:off x="-1" y="500042"/>
            <a:ext cx="295460" cy="399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249" name="Shape 249"/>
          <p:cNvSpPr/>
          <p:nvPr/>
        </p:nvSpPr>
        <p:spPr>
          <a:xfrm>
            <a:off x="2071670" y="571479"/>
            <a:ext cx="632890" cy="399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class</a:t>
            </a:r>
          </a:p>
        </p:txBody>
      </p:sp>
      <p:sp>
        <p:nvSpPr>
          <p:cNvPr id="250" name="Shape 250"/>
          <p:cNvSpPr/>
          <p:nvPr/>
        </p:nvSpPr>
        <p:spPr>
          <a:xfrm>
            <a:off x="5000628" y="357165"/>
            <a:ext cx="684347" cy="399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name</a:t>
            </a:r>
          </a:p>
        </p:txBody>
      </p:sp>
      <p:sp>
        <p:nvSpPr>
          <p:cNvPr id="251" name="Shape 251"/>
          <p:cNvSpPr/>
          <p:nvPr/>
        </p:nvSpPr>
        <p:spPr>
          <a:xfrm>
            <a:off x="142843" y="2214553"/>
            <a:ext cx="473831" cy="399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attr</a:t>
            </a:r>
          </a:p>
        </p:txBody>
      </p:sp>
      <p:sp>
        <p:nvSpPr>
          <p:cNvPr id="252" name="Shape 252"/>
          <p:cNvSpPr/>
          <p:nvPr/>
        </p:nvSpPr>
        <p:spPr>
          <a:xfrm>
            <a:off x="-1" y="3929065"/>
            <a:ext cx="438782" cy="399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tag</a:t>
            </a:r>
          </a:p>
        </p:txBody>
      </p:sp>
      <p:sp>
        <p:nvSpPr>
          <p:cNvPr id="253" name="Shape 253"/>
          <p:cNvSpPr/>
          <p:nvPr/>
        </p:nvSpPr>
        <p:spPr>
          <a:xfrm>
            <a:off x="2571736" y="3786189"/>
            <a:ext cx="601078" cy="399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child</a:t>
            </a:r>
          </a:p>
        </p:txBody>
      </p:sp>
      <p:sp>
        <p:nvSpPr>
          <p:cNvPr id="254" name="Shape 254"/>
          <p:cNvSpPr/>
          <p:nvPr/>
        </p:nvSpPr>
        <p:spPr>
          <a:xfrm>
            <a:off x="1071537" y="5357826"/>
            <a:ext cx="483207" cy="399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pos</a:t>
            </a:r>
          </a:p>
        </p:txBody>
      </p:sp>
      <p:sp>
        <p:nvSpPr>
          <p:cNvPr id="255" name="Shape 255"/>
          <p:cNvSpPr/>
          <p:nvPr/>
        </p:nvSpPr>
        <p:spPr>
          <a:xfrm>
            <a:off x="2285983" y="5286388"/>
            <a:ext cx="876448" cy="399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pseudo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parts</a:t>
            </a:r>
          </a:p>
        </p:txBody>
      </p:sp>
      <p:sp>
        <p:nvSpPr>
          <p:cNvPr id="258" name="Shape 258"/>
          <p:cNvSpPr/>
          <p:nvPr/>
        </p:nvSpPr>
        <p:spPr>
          <a:xfrm>
            <a:off x="357158" y="1857363"/>
            <a:ext cx="1879920" cy="425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i="1"/>
            </a:pPr>
            <a:r>
              <a:t>解释器模式，</a:t>
            </a:r>
            <a:r>
              <a:t>DSL</a:t>
            </a:r>
          </a:p>
        </p:txBody>
      </p:sp>
      <p:pic>
        <p:nvPicPr>
          <p:cNvPr id="25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7252" y="717049"/>
            <a:ext cx="6785478" cy="6127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$.prototype.find-Sizzle</a:t>
            </a:r>
          </a:p>
        </p:txBody>
      </p:sp>
      <p:pic>
        <p:nvPicPr>
          <p:cNvPr id="262" name="image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0298" y="1136696"/>
            <a:ext cx="4429157" cy="5721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属性</a:t>
            </a:r>
          </a:p>
        </p:txBody>
      </p:sp>
      <p:pic>
        <p:nvPicPr>
          <p:cNvPr id="265" name="image2.png"/>
          <p:cNvPicPr>
            <a:picLocks noChangeAspect="1"/>
          </p:cNvPicPr>
          <p:nvPr/>
        </p:nvPicPr>
        <p:blipFill>
          <a:blip r:embed="rId2">
            <a:extLst/>
          </a:blip>
          <a:srcRect l="34045" t="0" r="54393" b="1650"/>
          <a:stretch>
            <a:fillRect/>
          </a:stretch>
        </p:blipFill>
        <p:spPr>
          <a:xfrm>
            <a:off x="5132381" y="24606"/>
            <a:ext cx="1497460" cy="6808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属性</a:t>
            </a:r>
            <a:r>
              <a:t>-$().attr</a:t>
            </a:r>
            <a:r>
              <a:t>、</a:t>
            </a:r>
            <a:r>
              <a:t>prop、</a:t>
            </a:r>
            <a:r>
              <a:t>css</a:t>
            </a:r>
          </a:p>
        </p:txBody>
      </p:sp>
      <p:pic>
        <p:nvPicPr>
          <p:cNvPr id="2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6200" y="2222500"/>
            <a:ext cx="6451600" cy="241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500" y="4921250"/>
            <a:ext cx="8712200" cy="1384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选择器</a:t>
            </a:r>
          </a:p>
          <a:p>
            <a:pPr/>
            <a:r>
              <a:t>属性、</a:t>
            </a:r>
            <a:r>
              <a:t>CSS</a:t>
            </a:r>
          </a:p>
          <a:p>
            <a:pPr/>
            <a:r>
              <a:t>操作</a:t>
            </a:r>
          </a:p>
          <a:p>
            <a:pPr/>
            <a:r>
              <a:t>遍历</a:t>
            </a:r>
          </a:p>
          <a:p>
            <a:pPr/>
            <a:r>
              <a:t>事件</a:t>
            </a:r>
          </a:p>
          <a:p>
            <a:pPr/>
            <a:r>
              <a:t>效果（动画）</a:t>
            </a:r>
          </a:p>
          <a:p>
            <a:pPr/>
            <a:r>
              <a:t>异步请求</a:t>
            </a:r>
          </a:p>
          <a:p>
            <a:pPr/>
            <a:r>
              <a:t>工具</a:t>
            </a:r>
          </a:p>
        </p:txBody>
      </p:sp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设计框架</a:t>
            </a:r>
          </a:p>
        </p:txBody>
      </p:sp>
      <p:pic>
        <p:nvPicPr>
          <p:cNvPr id="147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0760" y="1357297"/>
            <a:ext cx="1209676" cy="4000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27458"/>
            <a:ext cx="9144000" cy="5730542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access</a:t>
            </a:r>
          </a:p>
        </p:txBody>
      </p:sp>
      <p:sp>
        <p:nvSpPr>
          <p:cNvPr id="273" name="Shape 273"/>
          <p:cNvSpPr/>
          <p:nvPr/>
        </p:nvSpPr>
        <p:spPr>
          <a:xfrm>
            <a:off x="6823047" y="268278"/>
            <a:ext cx="2286018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Font typeface="Arial"/>
              <a:buChar char="•"/>
            </a:pPr>
            <a:r>
              <a:t>函数重载</a:t>
            </a:r>
          </a:p>
          <a:p>
            <a:pPr>
              <a:buSzPct val="100000"/>
              <a:buFont typeface="Arial"/>
              <a:buChar char="•"/>
            </a:pPr>
            <a:r>
              <a:t>动态取值</a:t>
            </a:r>
          </a:p>
        </p:txBody>
      </p:sp>
      <p:sp>
        <p:nvSpPr>
          <p:cNvPr id="274" name="Shape 274"/>
          <p:cNvSpPr/>
          <p:nvPr/>
        </p:nvSpPr>
        <p:spPr>
          <a:xfrm>
            <a:off x="1854199" y="4988949"/>
            <a:ext cx="7251900" cy="241070"/>
          </a:xfrm>
          <a:prstGeom prst="rect">
            <a:avLst/>
          </a:prstGeom>
          <a:ln w="54999">
            <a:solidFill>
              <a:schemeClr val="accent2"/>
            </a:solidFill>
          </a:ln>
          <a:effectLst>
            <a:outerShdw sx="100000" sy="100000" kx="0" ky="0" algn="b" rotWithShape="0" blurRad="50800" dist="381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4489" y="1219645"/>
            <a:ext cx="7516411" cy="557514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$.attr</a:t>
            </a:r>
          </a:p>
        </p:txBody>
      </p:sp>
      <p:sp>
        <p:nvSpPr>
          <p:cNvPr id="278" name="Shape 278"/>
          <p:cNvSpPr/>
          <p:nvPr/>
        </p:nvSpPr>
        <p:spPr>
          <a:xfrm>
            <a:off x="2308216" y="5373685"/>
            <a:ext cx="2786251" cy="185751"/>
          </a:xfrm>
          <a:prstGeom prst="rect">
            <a:avLst/>
          </a:prstGeom>
          <a:ln w="54999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3529" y="1308614"/>
            <a:ext cx="6981777" cy="5549386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hape 2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$.prop</a:t>
            </a:r>
          </a:p>
        </p:txBody>
      </p:sp>
      <p:sp>
        <p:nvSpPr>
          <p:cNvPr id="282" name="Shape 282"/>
          <p:cNvSpPr/>
          <p:nvPr/>
        </p:nvSpPr>
        <p:spPr>
          <a:xfrm>
            <a:off x="2411394" y="4859342"/>
            <a:ext cx="3214711" cy="214315"/>
          </a:xfrm>
          <a:prstGeom prst="rect">
            <a:avLst/>
          </a:prstGeom>
          <a:ln w="54999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3" name="Shape 283"/>
          <p:cNvSpPr/>
          <p:nvPr/>
        </p:nvSpPr>
        <p:spPr>
          <a:xfrm>
            <a:off x="2709841" y="6159272"/>
            <a:ext cx="1785952" cy="214315"/>
          </a:xfrm>
          <a:prstGeom prst="rect">
            <a:avLst/>
          </a:prstGeom>
          <a:ln w="54999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34313"/>
            <a:ext cx="9144000" cy="4983174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2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$.css</a:t>
            </a:r>
          </a:p>
        </p:txBody>
      </p:sp>
      <p:sp>
        <p:nvSpPr>
          <p:cNvPr id="287" name="Shape 287"/>
          <p:cNvSpPr/>
          <p:nvPr/>
        </p:nvSpPr>
        <p:spPr>
          <a:xfrm>
            <a:off x="1725594" y="5735642"/>
            <a:ext cx="3214711" cy="214315"/>
          </a:xfrm>
          <a:prstGeom prst="rect">
            <a:avLst/>
          </a:prstGeom>
          <a:ln w="54999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4800" y="420688"/>
            <a:ext cx="4724400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hook</a:t>
            </a:r>
          </a:p>
        </p:txBody>
      </p:sp>
      <p:sp>
        <p:nvSpPr>
          <p:cNvPr id="291" name="Shape 291"/>
          <p:cNvSpPr/>
          <p:nvPr/>
        </p:nvSpPr>
        <p:spPr>
          <a:xfrm>
            <a:off x="1063595" y="1269987"/>
            <a:ext cx="7404716" cy="1720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i="1"/>
            </a:pPr>
            <a:r>
              <a:t>钩子就是适配器原理，或者说是表驱动原理，用来优化判断逻辑</a:t>
            </a:r>
          </a:p>
          <a:p>
            <a:pPr>
              <a:defRPr i="1"/>
            </a:pPr>
          </a:p>
          <a:p>
            <a:pPr marL="342900" indent="-342900">
              <a:buSzPct val="100000"/>
              <a:buAutoNum type="arabicPeriod" startAt="1"/>
            </a:pPr>
            <a:r>
              <a:t>适配器这种模式对于扩展新功能非常有利</a:t>
            </a:r>
          </a:p>
          <a:p>
            <a:pPr marL="342900" indent="-342900">
              <a:buSzPct val="100000"/>
              <a:buAutoNum type="arabicPeriod" startAt="1"/>
            </a:pPr>
            <a:r>
              <a:t>如果采用钩子处理的话，我们就省去了一大堆</a:t>
            </a:r>
            <a:r>
              <a:t>if else</a:t>
            </a:r>
            <a:r>
              <a:t>的分支判断</a:t>
            </a:r>
          </a:p>
          <a:p>
            <a:pPr marL="342900" indent="-342900">
              <a:buSzPct val="100000"/>
              <a:buAutoNum type="arabicPeriod" startAt="1"/>
            </a:pPr>
            <a:r>
              <a:t>由于</a:t>
            </a:r>
            <a:r>
              <a:t>JS</a:t>
            </a:r>
            <a:r>
              <a:t>用对象做为表进行查找是比</a:t>
            </a:r>
            <a:r>
              <a:t>if</a:t>
            </a:r>
            <a:r>
              <a:t>条句与</a:t>
            </a:r>
            <a:r>
              <a:t>switch</a:t>
            </a:r>
            <a:r>
              <a:t>语句快很多</a:t>
            </a:r>
          </a:p>
        </p:txBody>
      </p:sp>
      <p:pic>
        <p:nvPicPr>
          <p:cNvPr id="29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6681" y="3049422"/>
            <a:ext cx="6050119" cy="2362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6592" y="5470436"/>
            <a:ext cx="4625508" cy="13799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fix</a:t>
            </a:r>
          </a:p>
        </p:txBody>
      </p:sp>
      <p:pic>
        <p:nvPicPr>
          <p:cNvPr id="29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8850" y="1816100"/>
            <a:ext cx="4686300" cy="3225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237" y="1170627"/>
            <a:ext cx="8649526" cy="5679639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hape 2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$().val</a:t>
            </a:r>
          </a:p>
        </p:txBody>
      </p:sp>
      <p:sp>
        <p:nvSpPr>
          <p:cNvPr id="300" name="Shape 300"/>
          <p:cNvSpPr/>
          <p:nvPr/>
        </p:nvSpPr>
        <p:spPr>
          <a:xfrm>
            <a:off x="2105023" y="3456937"/>
            <a:ext cx="1500199" cy="285753"/>
          </a:xfrm>
          <a:prstGeom prst="rect">
            <a:avLst/>
          </a:prstGeom>
          <a:ln w="54999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1" name="Shape 301"/>
          <p:cNvSpPr/>
          <p:nvPr/>
        </p:nvSpPr>
        <p:spPr>
          <a:xfrm>
            <a:off x="5199034" y="317487"/>
            <a:ext cx="200026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特殊属性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9163" y="1217673"/>
            <a:ext cx="7525674" cy="5634248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3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$().val</a:t>
            </a:r>
          </a:p>
        </p:txBody>
      </p:sp>
      <p:sp>
        <p:nvSpPr>
          <p:cNvPr id="305" name="Shape 305"/>
          <p:cNvSpPr/>
          <p:nvPr/>
        </p:nvSpPr>
        <p:spPr>
          <a:xfrm>
            <a:off x="2327252" y="6298316"/>
            <a:ext cx="1714513" cy="214315"/>
          </a:xfrm>
          <a:prstGeom prst="rect">
            <a:avLst/>
          </a:prstGeom>
          <a:ln w="54999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100" y="1230297"/>
            <a:ext cx="8229600" cy="5632882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Shape 3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valHooks</a:t>
            </a:r>
          </a:p>
        </p:txBody>
      </p:sp>
      <p:sp>
        <p:nvSpPr>
          <p:cNvPr id="309" name="Shape 309"/>
          <p:cNvSpPr/>
          <p:nvPr/>
        </p:nvSpPr>
        <p:spPr>
          <a:xfrm>
            <a:off x="2053413" y="3887785"/>
            <a:ext cx="6733170" cy="643097"/>
          </a:xfrm>
          <a:prstGeom prst="rect">
            <a:avLst/>
          </a:prstGeom>
          <a:ln w="54999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181566" y="1170126"/>
            <a:ext cx="5924140" cy="5687874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Shape 3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$().addClass</a:t>
            </a:r>
          </a:p>
        </p:txBody>
      </p:sp>
      <p:sp>
        <p:nvSpPr>
          <p:cNvPr id="313" name="Shape 313"/>
          <p:cNvSpPr/>
          <p:nvPr/>
        </p:nvSpPr>
        <p:spPr>
          <a:xfrm>
            <a:off x="5653089" y="5095883"/>
            <a:ext cx="2206934" cy="171354"/>
          </a:xfrm>
          <a:prstGeom prst="rect">
            <a:avLst/>
          </a:prstGeom>
          <a:ln w="54999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4" name="Shape 314"/>
          <p:cNvSpPr/>
          <p:nvPr/>
        </p:nvSpPr>
        <p:spPr>
          <a:xfrm>
            <a:off x="4410671" y="2898792"/>
            <a:ext cx="2369662" cy="171353"/>
          </a:xfrm>
          <a:prstGeom prst="rect">
            <a:avLst/>
          </a:prstGeom>
          <a:ln w="54999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5" name="Shape 315"/>
          <p:cNvSpPr/>
          <p:nvPr/>
        </p:nvSpPr>
        <p:spPr>
          <a:xfrm>
            <a:off x="714347" y="1857363"/>
            <a:ext cx="178595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多值属性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总体架构</a:t>
            </a:r>
          </a:p>
        </p:txBody>
      </p:sp>
      <p:pic>
        <p:nvPicPr>
          <p:cNvPr id="150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1603" y="1571612"/>
            <a:ext cx="5962651" cy="4143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操作</a:t>
            </a:r>
          </a:p>
        </p:txBody>
      </p:sp>
      <p:pic>
        <p:nvPicPr>
          <p:cNvPr id="318" name="image2.png"/>
          <p:cNvPicPr>
            <a:picLocks noChangeAspect="1"/>
          </p:cNvPicPr>
          <p:nvPr/>
        </p:nvPicPr>
        <p:blipFill>
          <a:blip r:embed="rId2">
            <a:extLst/>
          </a:blip>
          <a:srcRect l="45860" t="0" r="43729" b="2201"/>
          <a:stretch>
            <a:fillRect/>
          </a:stretch>
        </p:blipFill>
        <p:spPr>
          <a:xfrm>
            <a:off x="5281457" y="62706"/>
            <a:ext cx="1348384" cy="67708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操作</a:t>
            </a:r>
            <a:r>
              <a:t>-$().text</a:t>
            </a:r>
          </a:p>
        </p:txBody>
      </p:sp>
      <p:pic>
        <p:nvPicPr>
          <p:cNvPr id="32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63" y="1285113"/>
            <a:ext cx="3339556" cy="1224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92700" y="249238"/>
            <a:ext cx="3759200" cy="63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94282" y="1154377"/>
            <a:ext cx="5787363" cy="5703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$().append</a:t>
            </a:r>
            <a:r>
              <a:t>、</a:t>
            </a:r>
            <a:r>
              <a:t>prepend…</a:t>
            </a:r>
          </a:p>
        </p:txBody>
      </p:sp>
      <p:pic>
        <p:nvPicPr>
          <p:cNvPr id="32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8956" y="0"/>
            <a:ext cx="568206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1818" y="1248001"/>
            <a:ext cx="8392182" cy="5654365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hape 3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$().domManip</a:t>
            </a:r>
          </a:p>
        </p:txBody>
      </p:sp>
      <p:sp>
        <p:nvSpPr>
          <p:cNvPr id="330" name="Shape 330"/>
          <p:cNvSpPr/>
          <p:nvPr/>
        </p:nvSpPr>
        <p:spPr>
          <a:xfrm>
            <a:off x="1893882" y="3397251"/>
            <a:ext cx="3635452" cy="214315"/>
          </a:xfrm>
          <a:prstGeom prst="rect">
            <a:avLst/>
          </a:prstGeom>
          <a:ln w="54999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1" name="Shape 331"/>
          <p:cNvSpPr/>
          <p:nvPr/>
        </p:nvSpPr>
        <p:spPr>
          <a:xfrm>
            <a:off x="2113355" y="5044846"/>
            <a:ext cx="4676052" cy="1806875"/>
          </a:xfrm>
          <a:prstGeom prst="rect">
            <a:avLst/>
          </a:prstGeom>
          <a:ln w="54999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遍历</a:t>
            </a:r>
          </a:p>
        </p:txBody>
      </p:sp>
      <p:pic>
        <p:nvPicPr>
          <p:cNvPr id="334" name="image2.png"/>
          <p:cNvPicPr>
            <a:picLocks noChangeAspect="1"/>
          </p:cNvPicPr>
          <p:nvPr/>
        </p:nvPicPr>
        <p:blipFill>
          <a:blip r:embed="rId2">
            <a:extLst/>
          </a:blip>
          <a:srcRect l="56390" t="0" r="34788" b="3301"/>
          <a:stretch>
            <a:fillRect/>
          </a:stretch>
        </p:blipFill>
        <p:spPr>
          <a:xfrm>
            <a:off x="5399726" y="138906"/>
            <a:ext cx="1142604" cy="6694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遍历</a:t>
            </a:r>
            <a:r>
              <a:t>-$(). parent</a:t>
            </a:r>
            <a:r>
              <a:t>、</a:t>
            </a:r>
            <a:r>
              <a:t>next…</a:t>
            </a:r>
          </a:p>
        </p:txBody>
      </p:sp>
      <p:pic>
        <p:nvPicPr>
          <p:cNvPr id="3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68043"/>
            <a:ext cx="4940625" cy="24735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18489" y="1080358"/>
            <a:ext cx="4419650" cy="5777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4329323"/>
            <a:ext cx="4344955" cy="1961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1426" y="4312268"/>
            <a:ext cx="4344955" cy="1996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778733"/>
            <a:ext cx="9144000" cy="2172441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Shape 3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dir</a:t>
            </a:r>
            <a:r>
              <a:t>、nth、</a:t>
            </a:r>
            <a:r>
              <a:t>sibling</a:t>
            </a:r>
          </a:p>
        </p:txBody>
      </p:sp>
      <p:sp>
        <p:nvSpPr>
          <p:cNvPr id="344" name="Shape 344"/>
          <p:cNvSpPr/>
          <p:nvPr/>
        </p:nvSpPr>
        <p:spPr>
          <a:xfrm>
            <a:off x="1289027" y="2135178"/>
            <a:ext cx="1500200" cy="191049"/>
          </a:xfrm>
          <a:prstGeom prst="rect">
            <a:avLst/>
          </a:prstGeom>
          <a:ln w="54999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5" name="Shape 345"/>
          <p:cNvSpPr/>
          <p:nvPr/>
        </p:nvSpPr>
        <p:spPr>
          <a:xfrm>
            <a:off x="1843097" y="4890181"/>
            <a:ext cx="1500199" cy="285753"/>
          </a:xfrm>
          <a:prstGeom prst="rect">
            <a:avLst/>
          </a:prstGeom>
          <a:ln w="54999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6" name="Shape 346"/>
          <p:cNvSpPr/>
          <p:nvPr/>
        </p:nvSpPr>
        <p:spPr>
          <a:xfrm>
            <a:off x="6651631" y="4783146"/>
            <a:ext cx="1500200" cy="285753"/>
          </a:xfrm>
          <a:prstGeom prst="rect">
            <a:avLst/>
          </a:prstGeom>
          <a:ln w="54999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4993" y="566147"/>
            <a:ext cx="5564294" cy="6291854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Shape 3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$().filter</a:t>
            </a:r>
          </a:p>
        </p:txBody>
      </p:sp>
      <p:sp>
        <p:nvSpPr>
          <p:cNvPr id="350" name="Shape 350"/>
          <p:cNvSpPr/>
          <p:nvPr/>
        </p:nvSpPr>
        <p:spPr>
          <a:xfrm>
            <a:off x="4832348" y="5319726"/>
            <a:ext cx="4143405" cy="301033"/>
          </a:xfrm>
          <a:prstGeom prst="rect">
            <a:avLst/>
          </a:prstGeom>
          <a:ln w="54999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5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99696" y="-6350"/>
            <a:ext cx="6025254" cy="554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" y="5573203"/>
            <a:ext cx="4198405" cy="1265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事件</a:t>
            </a:r>
          </a:p>
        </p:txBody>
      </p:sp>
      <p:pic>
        <p:nvPicPr>
          <p:cNvPr id="355" name="image2.png"/>
          <p:cNvPicPr>
            <a:picLocks noChangeAspect="1"/>
          </p:cNvPicPr>
          <p:nvPr/>
        </p:nvPicPr>
        <p:blipFill>
          <a:blip r:embed="rId2">
            <a:extLst/>
          </a:blip>
          <a:srcRect l="65312" t="0" r="8913" b="2384"/>
          <a:stretch>
            <a:fillRect/>
          </a:stretch>
        </p:blipFill>
        <p:spPr>
          <a:xfrm>
            <a:off x="4231326" y="50006"/>
            <a:ext cx="3338314" cy="6758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1394" y="4306559"/>
            <a:ext cx="3560806" cy="2553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909" y="-26060"/>
            <a:ext cx="5384173" cy="5826708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hape 3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事件</a:t>
            </a:r>
            <a:r>
              <a:t>-on</a:t>
            </a:r>
            <a:r>
              <a:t>、</a:t>
            </a:r>
            <a:r>
              <a:t>off</a:t>
            </a:r>
          </a:p>
        </p:txBody>
      </p:sp>
      <p:sp>
        <p:nvSpPr>
          <p:cNvPr id="360" name="Shape 360"/>
          <p:cNvSpPr/>
          <p:nvPr/>
        </p:nvSpPr>
        <p:spPr>
          <a:xfrm>
            <a:off x="657285" y="6569096"/>
            <a:ext cx="3347315" cy="214314"/>
          </a:xfrm>
          <a:prstGeom prst="rect">
            <a:avLst/>
          </a:prstGeom>
          <a:ln w="54999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1" name="Shape 361"/>
          <p:cNvSpPr/>
          <p:nvPr/>
        </p:nvSpPr>
        <p:spPr>
          <a:xfrm>
            <a:off x="4887914" y="5118120"/>
            <a:ext cx="3929091" cy="500067"/>
          </a:xfrm>
          <a:prstGeom prst="rect">
            <a:avLst/>
          </a:prstGeom>
          <a:ln w="54999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/>
          <a:lstStyle/>
          <a:p>
            <a:pPr marL="351129" indent="-245790" defTabSz="877823">
              <a:spcBef>
                <a:spcPts val="300"/>
              </a:spcBef>
              <a:defRPr sz="2592"/>
            </a:pPr>
            <a:r>
              <a:t>$</a:t>
            </a:r>
          </a:p>
          <a:p>
            <a:pPr marL="351129" indent="-245790" defTabSz="877823">
              <a:spcBef>
                <a:spcPts val="300"/>
              </a:spcBef>
              <a:defRPr sz="2592"/>
            </a:pPr>
            <a:r>
              <a:t>$.each</a:t>
            </a:r>
          </a:p>
          <a:p>
            <a:pPr marL="351129" indent="-245790" defTabSz="877823">
              <a:spcBef>
                <a:spcPts val="300"/>
              </a:spcBef>
              <a:defRPr sz="2592"/>
            </a:pPr>
            <a:r>
              <a:t>$.extend</a:t>
            </a:r>
          </a:p>
          <a:p>
            <a:pPr marL="351129" indent="-245790" defTabSz="877823">
              <a:spcBef>
                <a:spcPts val="300"/>
              </a:spcBef>
              <a:defRPr sz="2592"/>
            </a:pPr>
            <a:r>
              <a:t>$().attr()</a:t>
            </a:r>
          </a:p>
          <a:p>
            <a:pPr marL="351129" indent="-245790" defTabSz="877823">
              <a:spcBef>
                <a:spcPts val="300"/>
              </a:spcBef>
              <a:defRPr sz="2592"/>
            </a:pPr>
            <a:r>
              <a:t>$().append()</a:t>
            </a:r>
          </a:p>
          <a:p>
            <a:pPr marL="351129" indent="-245790" defTabSz="877823">
              <a:spcBef>
                <a:spcPts val="300"/>
              </a:spcBef>
              <a:defRPr sz="2592"/>
            </a:pPr>
            <a:r>
              <a:t>$().parent()</a:t>
            </a:r>
          </a:p>
          <a:p>
            <a:pPr marL="351129" indent="-245790" defTabSz="877823">
              <a:spcBef>
                <a:spcPts val="300"/>
              </a:spcBef>
              <a:defRPr sz="2592"/>
            </a:pPr>
            <a:r>
              <a:t>$().on()</a:t>
            </a:r>
          </a:p>
          <a:p>
            <a:pPr marL="351129" indent="-245790" defTabSz="877823">
              <a:spcBef>
                <a:spcPts val="300"/>
              </a:spcBef>
              <a:defRPr sz="2592"/>
            </a:pPr>
            <a:r>
              <a:t>$().animate()</a:t>
            </a:r>
          </a:p>
          <a:p>
            <a:pPr marL="351129" indent="-245790" defTabSz="877823">
              <a:spcBef>
                <a:spcPts val="300"/>
              </a:spcBef>
              <a:defRPr sz="2592"/>
            </a:pPr>
            <a:r>
              <a:t>$.ajax()</a:t>
            </a:r>
          </a:p>
        </p:txBody>
      </p:sp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核心</a:t>
            </a:r>
            <a:r>
              <a:t>api</a:t>
            </a:r>
            <a:r>
              <a:t>原理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0299" y="28213"/>
            <a:ext cx="5359155" cy="3651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1" y="2514600"/>
            <a:ext cx="5359155" cy="4349551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Shape 3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$.event.add</a:t>
            </a:r>
          </a:p>
        </p:txBody>
      </p:sp>
      <p:sp>
        <p:nvSpPr>
          <p:cNvPr id="366" name="Shape 366"/>
          <p:cNvSpPr/>
          <p:nvPr/>
        </p:nvSpPr>
        <p:spPr>
          <a:xfrm>
            <a:off x="7187891" y="738981"/>
            <a:ext cx="2071703" cy="214315"/>
          </a:xfrm>
          <a:prstGeom prst="rect">
            <a:avLst/>
          </a:prstGeom>
          <a:ln w="54999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7" name="Shape 367"/>
          <p:cNvSpPr/>
          <p:nvPr/>
        </p:nvSpPr>
        <p:spPr>
          <a:xfrm>
            <a:off x="1220789" y="5338758"/>
            <a:ext cx="2928959" cy="532906"/>
          </a:xfrm>
          <a:prstGeom prst="rect">
            <a:avLst/>
          </a:prstGeom>
          <a:ln w="54999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8" name="Shape 368"/>
          <p:cNvSpPr/>
          <p:nvPr/>
        </p:nvSpPr>
        <p:spPr>
          <a:xfrm>
            <a:off x="985837" y="6581783"/>
            <a:ext cx="1643074" cy="214315"/>
          </a:xfrm>
          <a:prstGeom prst="rect">
            <a:avLst/>
          </a:prstGeom>
          <a:ln w="54999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效果</a:t>
            </a:r>
          </a:p>
        </p:txBody>
      </p:sp>
      <p:pic>
        <p:nvPicPr>
          <p:cNvPr id="371" name="image2.png"/>
          <p:cNvPicPr>
            <a:picLocks noChangeAspect="1"/>
          </p:cNvPicPr>
          <p:nvPr/>
        </p:nvPicPr>
        <p:blipFill>
          <a:blip r:embed="rId2">
            <a:extLst/>
          </a:blip>
          <a:srcRect l="91001" t="0" r="0" b="1190"/>
          <a:stretch>
            <a:fillRect/>
          </a:stretch>
        </p:blipFill>
        <p:spPr>
          <a:xfrm>
            <a:off x="5107626" y="8633"/>
            <a:ext cx="1165511" cy="68408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效果</a:t>
            </a:r>
            <a:r>
              <a:t>-$(). animate</a:t>
            </a:r>
          </a:p>
        </p:txBody>
      </p:sp>
      <p:pic>
        <p:nvPicPr>
          <p:cNvPr id="374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174353" y="1131951"/>
            <a:ext cx="4940571" cy="2286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49" y="3695493"/>
            <a:ext cx="4085725" cy="3180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doAnimation</a:t>
            </a:r>
          </a:p>
        </p:txBody>
      </p:sp>
      <p:pic>
        <p:nvPicPr>
          <p:cNvPr id="37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29" y="2284324"/>
            <a:ext cx="5821312" cy="4637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0496" y="-35081"/>
            <a:ext cx="4786204" cy="3575577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Shape 380"/>
          <p:cNvSpPr/>
          <p:nvPr/>
        </p:nvSpPr>
        <p:spPr>
          <a:xfrm>
            <a:off x="1509406" y="2419160"/>
            <a:ext cx="2090749" cy="214315"/>
          </a:xfrm>
          <a:prstGeom prst="rect">
            <a:avLst/>
          </a:prstGeom>
          <a:ln w="54999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1" name="Shape 381"/>
          <p:cNvSpPr/>
          <p:nvPr/>
        </p:nvSpPr>
        <p:spPr>
          <a:xfrm>
            <a:off x="1976437" y="5845183"/>
            <a:ext cx="1831739" cy="214315"/>
          </a:xfrm>
          <a:prstGeom prst="rect">
            <a:avLst/>
          </a:prstGeom>
          <a:ln w="54999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2" name="Shape 382"/>
          <p:cNvSpPr/>
          <p:nvPr/>
        </p:nvSpPr>
        <p:spPr>
          <a:xfrm>
            <a:off x="5329237" y="3101983"/>
            <a:ext cx="2452005" cy="214315"/>
          </a:xfrm>
          <a:prstGeom prst="rect">
            <a:avLst/>
          </a:prstGeom>
          <a:ln w="54999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Ajax</a:t>
            </a:r>
          </a:p>
        </p:txBody>
      </p:sp>
      <p:pic>
        <p:nvPicPr>
          <p:cNvPr id="3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4450" y="1333500"/>
            <a:ext cx="6515100" cy="419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$.ajax 负责创建异步队列、发送请求、解析响应</a:t>
            </a:r>
          </a:p>
          <a:p>
            <a:pPr/>
            <a:r>
              <a:t>异步队列管理回调函数</a:t>
            </a:r>
          </a:p>
        </p:txBody>
      </p:sp>
      <p:sp>
        <p:nvSpPr>
          <p:cNvPr id="388" name="Shape 3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异步队列 $.Callbacks</a:t>
            </a:r>
          </a:p>
        </p:txBody>
      </p:sp>
      <p:pic>
        <p:nvPicPr>
          <p:cNvPr id="38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8000" y="5568950"/>
            <a:ext cx="4800600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DOM元素，通过自增ID与数据缓存对象关联</a:t>
            </a:r>
          </a:p>
          <a:p>
            <a:pPr/>
            <a:r>
              <a:t>JS对象，存储在$.expando 属性上</a:t>
            </a:r>
          </a:p>
        </p:txBody>
      </p:sp>
      <p:sp>
        <p:nvSpPr>
          <p:cNvPr id="392" name="Shape 3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数据缓存 $.data</a:t>
            </a:r>
          </a:p>
        </p:txBody>
      </p:sp>
      <p:pic>
        <p:nvPicPr>
          <p:cNvPr id="39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350" y="3073400"/>
            <a:ext cx="7861300" cy="71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数据缓存对象上的函数数组</a:t>
            </a:r>
          </a:p>
          <a:p>
            <a:pPr/>
            <a:r>
              <a:t>出队时自动调用函数</a:t>
            </a:r>
          </a:p>
        </p:txBody>
      </p:sp>
      <p:sp>
        <p:nvSpPr>
          <p:cNvPr id="396" name="Shape 3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队列 $.queue、dequeue</a:t>
            </a:r>
          </a:p>
        </p:txBody>
      </p:sp>
      <p:pic>
        <p:nvPicPr>
          <p:cNvPr id="39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7025" y="2672380"/>
            <a:ext cx="4940625" cy="4158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功能测试 $.support</a:t>
            </a:r>
          </a:p>
        </p:txBody>
      </p:sp>
      <p:pic>
        <p:nvPicPr>
          <p:cNvPr id="40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1810" y="1642764"/>
            <a:ext cx="6940380" cy="40770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6756" y="2802344"/>
            <a:ext cx="4061281" cy="4068356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Shape 4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$.each</a:t>
            </a:r>
            <a:r>
              <a:t>、</a:t>
            </a:r>
            <a:r>
              <a:t>$.map</a:t>
            </a:r>
          </a:p>
        </p:txBody>
      </p:sp>
      <p:sp>
        <p:nvSpPr>
          <p:cNvPr id="404" name="Shape 404"/>
          <p:cNvSpPr/>
          <p:nvPr/>
        </p:nvSpPr>
        <p:spPr>
          <a:xfrm>
            <a:off x="6858016" y="428604"/>
            <a:ext cx="1619844" cy="1034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迭代器模式</a:t>
            </a:r>
          </a:p>
          <a:p>
            <a:pPr/>
            <a:r>
              <a:t>Array.forEach</a:t>
            </a:r>
          </a:p>
          <a:p>
            <a:pPr/>
            <a:r>
              <a:t>Array.map</a:t>
            </a:r>
          </a:p>
        </p:txBody>
      </p:sp>
      <p:pic>
        <p:nvPicPr>
          <p:cNvPr id="40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" y="1358384"/>
            <a:ext cx="6440995" cy="3931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入口模块－</a:t>
            </a:r>
            <a:r>
              <a:t>选择器</a:t>
            </a:r>
          </a:p>
        </p:txBody>
      </p:sp>
      <p:pic>
        <p:nvPicPr>
          <p:cNvPr id="156" name="image2.png"/>
          <p:cNvPicPr>
            <a:picLocks noChangeAspect="1"/>
          </p:cNvPicPr>
          <p:nvPr/>
        </p:nvPicPr>
        <p:blipFill>
          <a:blip r:embed="rId2">
            <a:extLst/>
          </a:blip>
          <a:srcRect l="0" t="0" r="65856" b="0"/>
          <a:stretch>
            <a:fillRect/>
          </a:stretch>
        </p:blipFill>
        <p:spPr>
          <a:xfrm>
            <a:off x="4761154" y="-32544"/>
            <a:ext cx="4422478" cy="69232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善用正则表达式</a:t>
            </a:r>
            <a:r>
              <a:t>-</a:t>
            </a:r>
            <a:r>
              <a:t>涉及字符串处理</a:t>
            </a:r>
          </a:p>
          <a:p>
            <a:pPr/>
            <a:r>
              <a:t>声明变量、判断时用换行增强可读性</a:t>
            </a:r>
          </a:p>
          <a:p>
            <a:pPr>
              <a:defRPr b="1"/>
            </a:pPr>
            <a:r>
              <a:t>Hook</a:t>
            </a:r>
          </a:p>
          <a:p>
            <a:pPr>
              <a:defRPr b="1"/>
            </a:pPr>
            <a:r>
              <a:t>链式调用</a:t>
            </a:r>
          </a:p>
        </p:txBody>
      </p:sp>
      <p:sp>
        <p:nvSpPr>
          <p:cNvPr id="408" name="Shape 4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优秀的编码技巧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善用正则表达式</a:t>
            </a:r>
            <a:r>
              <a:t>-</a:t>
            </a:r>
            <a:r>
              <a:t>涉及字符串处理</a:t>
            </a:r>
          </a:p>
        </p:txBody>
      </p:sp>
      <p:pic>
        <p:nvPicPr>
          <p:cNvPr id="41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53101"/>
            <a:ext cx="9144000" cy="1751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声明变量、判断时用换行增强可读性</a:t>
            </a:r>
          </a:p>
        </p:txBody>
      </p:sp>
      <p:pic>
        <p:nvPicPr>
          <p:cNvPr id="41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300" y="2762250"/>
            <a:ext cx="7391400" cy="133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编写更好的</a:t>
            </a:r>
            <a:r>
              <a:t>jQuery</a:t>
            </a:r>
            <a:r>
              <a:t>代码的建议</a:t>
            </a:r>
          </a:p>
          <a:p>
            <a:pPr marL="256031" indent="-146304">
              <a:buSzTx/>
              <a:buNone/>
            </a:pPr>
            <a:r>
              <a:rPr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2" invalidUrl="" action="" tgtFrame="" tooltip="" history="1" highlightClick="0" endSnd="0"/>
              </a:rPr>
              <a:t>http://blog.jobbole.com/52770/</a:t>
            </a:r>
          </a:p>
          <a:p>
            <a:pPr/>
            <a:r>
              <a:t>50</a:t>
            </a:r>
            <a:r>
              <a:t>个</a:t>
            </a:r>
            <a:r>
              <a:t>jQuery</a:t>
            </a:r>
            <a:r>
              <a:t>代码段帮你成为更出色的</a:t>
            </a:r>
            <a:r>
              <a:t>JS</a:t>
            </a:r>
            <a:r>
              <a:t>开发者</a:t>
            </a:r>
            <a:r>
              <a:rPr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3" invalidUrl="" action="" tgtFrame="" tooltip="" history="1" highlightClick="0" endSnd="0"/>
              </a:rPr>
              <a:t>http://blog.jobbole.com/18513/</a:t>
            </a:r>
          </a:p>
          <a:p>
            <a:pPr/>
            <a:r>
              <a:t>了解</a:t>
            </a:r>
            <a:r>
              <a:t>jQuery</a:t>
            </a:r>
            <a:r>
              <a:t>技巧来提高你的代码</a:t>
            </a:r>
            <a:r>
              <a:t>http://blog.bingo929.com/jquery-javascript-tips-to-improve-code.html</a:t>
            </a:r>
          </a:p>
        </p:txBody>
      </p:sp>
      <p:sp>
        <p:nvSpPr>
          <p:cNvPr id="417" name="Shape 4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jQuery</a:t>
            </a:r>
            <a:r>
              <a:t>使用技巧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缓存变量</a:t>
            </a:r>
          </a:p>
        </p:txBody>
      </p:sp>
      <p:pic>
        <p:nvPicPr>
          <p:cNvPr id="420" name="image7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3512" y="2219325"/>
            <a:ext cx="6276976" cy="2419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使用匈牙利命名法</a:t>
            </a:r>
          </a:p>
        </p:txBody>
      </p:sp>
      <p:pic>
        <p:nvPicPr>
          <p:cNvPr id="423" name="image7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7337" y="2233613"/>
            <a:ext cx="6029326" cy="2390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请使用</a:t>
            </a:r>
            <a:r>
              <a:t>’</a:t>
            </a:r>
            <a:r>
              <a:t>On’</a:t>
            </a:r>
          </a:p>
        </p:txBody>
      </p:sp>
      <p:pic>
        <p:nvPicPr>
          <p:cNvPr id="426" name="image7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8762" y="1300162"/>
            <a:ext cx="6086476" cy="4257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9" name="Shape 4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链式操作</a:t>
            </a:r>
          </a:p>
        </p:txBody>
      </p:sp>
      <p:pic>
        <p:nvPicPr>
          <p:cNvPr id="430" name="image7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0662" y="1924050"/>
            <a:ext cx="6162676" cy="3009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3" name="Shape 4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维持代码的可读性</a:t>
            </a:r>
          </a:p>
        </p:txBody>
      </p:sp>
      <p:pic>
        <p:nvPicPr>
          <p:cNvPr id="434" name="image8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1150" y="1881188"/>
            <a:ext cx="5981700" cy="3095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7" name="Shape 4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繁重的操作中分离元素</a:t>
            </a:r>
          </a:p>
        </p:txBody>
      </p:sp>
      <p:pic>
        <p:nvPicPr>
          <p:cNvPr id="438" name="image8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8728" y="1357297"/>
            <a:ext cx="6296026" cy="476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5728"/>
            <a:ext cx="2301221" cy="1432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0297" y="285728"/>
            <a:ext cx="2214579" cy="1453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3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52207" y="0"/>
            <a:ext cx="4191793" cy="156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3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1714487"/>
            <a:ext cx="9144000" cy="2023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3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3786189"/>
            <a:ext cx="2429900" cy="1500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3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393343" y="3714751"/>
            <a:ext cx="6750657" cy="1643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34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" y="5271734"/>
            <a:ext cx="2928925" cy="1586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35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928926" y="5313088"/>
            <a:ext cx="6215075" cy="1544912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>
            <a:off x="-1" y="-1"/>
            <a:ext cx="1242900" cy="399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Expr.match</a:t>
            </a:r>
          </a:p>
        </p:txBody>
      </p:sp>
      <p:sp>
        <p:nvSpPr>
          <p:cNvPr id="167" name="Shape 167"/>
          <p:cNvSpPr/>
          <p:nvPr/>
        </p:nvSpPr>
        <p:spPr>
          <a:xfrm>
            <a:off x="-1" y="500042"/>
            <a:ext cx="295460" cy="399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id</a:t>
            </a:r>
          </a:p>
        </p:txBody>
      </p:sp>
      <p:sp>
        <p:nvSpPr>
          <p:cNvPr id="168" name="Shape 168"/>
          <p:cNvSpPr/>
          <p:nvPr/>
        </p:nvSpPr>
        <p:spPr>
          <a:xfrm>
            <a:off x="2071670" y="571479"/>
            <a:ext cx="632890" cy="399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class</a:t>
            </a:r>
          </a:p>
        </p:txBody>
      </p:sp>
      <p:sp>
        <p:nvSpPr>
          <p:cNvPr id="169" name="Shape 169"/>
          <p:cNvSpPr/>
          <p:nvPr/>
        </p:nvSpPr>
        <p:spPr>
          <a:xfrm>
            <a:off x="5000628" y="357165"/>
            <a:ext cx="684347" cy="399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name</a:t>
            </a:r>
          </a:p>
        </p:txBody>
      </p:sp>
      <p:sp>
        <p:nvSpPr>
          <p:cNvPr id="170" name="Shape 170"/>
          <p:cNvSpPr/>
          <p:nvPr/>
        </p:nvSpPr>
        <p:spPr>
          <a:xfrm>
            <a:off x="142843" y="2214553"/>
            <a:ext cx="473831" cy="399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attr</a:t>
            </a:r>
          </a:p>
        </p:txBody>
      </p:sp>
      <p:sp>
        <p:nvSpPr>
          <p:cNvPr id="171" name="Shape 171"/>
          <p:cNvSpPr/>
          <p:nvPr/>
        </p:nvSpPr>
        <p:spPr>
          <a:xfrm>
            <a:off x="-1" y="3929065"/>
            <a:ext cx="438782" cy="399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tag</a:t>
            </a:r>
          </a:p>
        </p:txBody>
      </p:sp>
      <p:sp>
        <p:nvSpPr>
          <p:cNvPr id="172" name="Shape 172"/>
          <p:cNvSpPr/>
          <p:nvPr/>
        </p:nvSpPr>
        <p:spPr>
          <a:xfrm>
            <a:off x="2571736" y="3786189"/>
            <a:ext cx="601078" cy="399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child</a:t>
            </a:r>
          </a:p>
        </p:txBody>
      </p:sp>
      <p:sp>
        <p:nvSpPr>
          <p:cNvPr id="173" name="Shape 173"/>
          <p:cNvSpPr/>
          <p:nvPr/>
        </p:nvSpPr>
        <p:spPr>
          <a:xfrm>
            <a:off x="1071537" y="5357826"/>
            <a:ext cx="483207" cy="399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pos</a:t>
            </a:r>
          </a:p>
        </p:txBody>
      </p:sp>
      <p:sp>
        <p:nvSpPr>
          <p:cNvPr id="174" name="Shape 174"/>
          <p:cNvSpPr/>
          <p:nvPr/>
        </p:nvSpPr>
        <p:spPr>
          <a:xfrm>
            <a:off x="2285983" y="5286388"/>
            <a:ext cx="876448" cy="399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pseudo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《</a:t>
            </a:r>
            <a:r>
              <a:t>JavaScript </a:t>
            </a:r>
            <a:r>
              <a:t>忍者秘籍</a:t>
            </a:r>
            <a:r>
              <a:t>》</a:t>
            </a:r>
          </a:p>
          <a:p>
            <a:pPr/>
            <a:r>
              <a:t>《jQuery</a:t>
            </a:r>
            <a:r>
              <a:t>技术内幕》</a:t>
            </a:r>
          </a:p>
          <a:p>
            <a:pPr/>
            <a:r>
              <a:t>《</a:t>
            </a:r>
            <a:r>
              <a:t>JavaScript </a:t>
            </a:r>
            <a:r>
              <a:t>设计模式</a:t>
            </a:r>
            <a:r>
              <a:t>》</a:t>
            </a:r>
            <a:r>
              <a:t>涉及</a:t>
            </a:r>
            <a:r>
              <a:t>jQuery</a:t>
            </a:r>
            <a:r>
              <a:t>的部分</a:t>
            </a:r>
          </a:p>
          <a:p>
            <a:pPr/>
            <a:r>
              <a:t>http://www.cnblogs.com/coco1s/p/5261646.html</a:t>
            </a:r>
            <a:r>
              <a:rPr b="1"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2" invalidUrl="" action="" tgtFrame="" tooltip="" history="1" highlightClick="0" endSnd="0"/>
              </a:rPr>
              <a:t>【</a:t>
            </a:r>
            <a:r>
              <a:rPr b="1"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2" invalidUrl="" action="" tgtFrame="" tooltip="" history="1" highlightClick="0" endSnd="0"/>
              </a:rPr>
              <a:t>深入浅出</a:t>
            </a:r>
            <a:r>
              <a:rPr b="1"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2" invalidUrl="" action="" tgtFrame="" tooltip="" history="1" highlightClick="0" endSnd="0"/>
              </a:rPr>
              <a:t>jQuery</a:t>
            </a:r>
            <a:r>
              <a:rPr b="1"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2" invalidUrl="" action="" tgtFrame="" tooltip="" history="1" highlightClick="0" endSnd="0"/>
              </a:rPr>
              <a:t>】</a:t>
            </a:r>
            <a:r>
              <a:rPr b="1"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2" invalidUrl="" action="" tgtFrame="" tooltip="" history="1" highlightClick="0" endSnd="0"/>
              </a:rPr>
              <a:t>源码浅析</a:t>
            </a:r>
            <a:r>
              <a:rPr b="1"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2" invalidUrl="" action="" tgtFrame="" tooltip="" history="1" highlightClick="0" endSnd="0"/>
              </a:rPr>
              <a:t>--</a:t>
            </a:r>
            <a:r>
              <a:rPr b="1"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2" invalidUrl="" action="" tgtFrame="" tooltip="" history="1" highlightClick="0" endSnd="0"/>
              </a:rPr>
              <a:t>整体架构</a:t>
            </a:r>
          </a:p>
          <a:p>
            <a:pPr/>
            <a:r>
              <a:t>http://www.cnblogs.com/aaronjs/p/3279314.html</a:t>
            </a:r>
            <a:r>
              <a:rPr b="1"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3" invalidUrl="" action="" tgtFrame="" tooltip="" history="1" highlightClick="0" endSnd="0"/>
              </a:rPr>
              <a:t>jQuery</a:t>
            </a:r>
            <a:r>
              <a:rPr b="1"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3" invalidUrl="" action="" tgtFrame="" tooltip="" history="1" highlightClick="0" endSnd="0"/>
              </a:rPr>
              <a:t>源码分析系列</a:t>
            </a:r>
          </a:p>
        </p:txBody>
      </p:sp>
      <p:sp>
        <p:nvSpPr>
          <p:cNvPr id="441" name="Shape 4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参考资料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抽象思路</a:t>
            </a:r>
            <a:r>
              <a:t>-</a:t>
            </a:r>
            <a:r>
              <a:t>包装</a:t>
            </a:r>
          </a:p>
        </p:txBody>
      </p:sp>
      <p:pic>
        <p:nvPicPr>
          <p:cNvPr id="177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5917" y="1428736"/>
            <a:ext cx="5655202" cy="4719649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/>
        </p:nvSpPr>
        <p:spPr>
          <a:xfrm>
            <a:off x="3428991" y="1285859"/>
            <a:ext cx="3857653" cy="2214579"/>
          </a:xfrm>
          <a:prstGeom prst="rect">
            <a:avLst/>
          </a:prstGeom>
          <a:ln w="54999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抽象思路</a:t>
            </a:r>
            <a:r>
              <a:t>-</a:t>
            </a:r>
            <a:r>
              <a:t>包装</a:t>
            </a:r>
          </a:p>
        </p:txBody>
      </p:sp>
      <p:graphicFrame>
        <p:nvGraphicFramePr>
          <p:cNvPr id="181" name="Table 181"/>
          <p:cNvGraphicFramePr/>
          <p:nvPr/>
        </p:nvGraphicFramePr>
        <p:xfrm>
          <a:off x="428595" y="2138640"/>
          <a:ext cx="8429685" cy="239623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357322"/>
                <a:gridCol w="1857388"/>
                <a:gridCol w="1428760"/>
                <a:gridCol w="1785950"/>
                <a:gridCol w="2000263"/>
              </a:tblGrid>
              <a:tr h="325206"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</a:p>
                  </a:txBody>
                  <a:tcPr marL="40094" marR="40094" marT="40094" marB="40094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</a:p>
                  </a:txBody>
                  <a:tcPr marL="40094" marR="40094" marT="40094" marB="40094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</a:p>
                  </a:txBody>
                  <a:tcPr marL="40094" marR="40094" marT="40094" marB="40094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</a:p>
                  </a:txBody>
                  <a:tcPr marL="40094" marR="40094" marT="40094" marB="40094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</a:p>
                  </a:txBody>
                  <a:tcPr marL="40094" marR="40094" marT="40094" marB="40094" anchor="t" anchorCtr="0" horzOverflow="overflow"/>
                </a:tc>
              </a:tr>
              <a:tr h="566376"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</a:p>
                  </a:txBody>
                  <a:tcPr marL="40094" marR="40094" marT="40094" marB="40094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00B050"/>
                          </a:solidFill>
                        </a:defRPr>
                      </a:pPr>
                    </a:p>
                  </a:txBody>
                  <a:tcPr marL="40094" marR="40094" marT="40094" marB="40094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Document</a:t>
                      </a:r>
                    </a:p>
                  </a:txBody>
                  <a:tcPr marL="40094" marR="40094" marT="40094" marB="40094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>
                          <a:solidFill>
                            <a:srgbClr val="00B050"/>
                          </a:solidFill>
                        </a:rPr>
                        <a:t>$.makeArray</a:t>
                      </a:r>
                    </a:p>
                  </a:txBody>
                  <a:tcPr marL="40094" marR="40094" marT="40094" marB="40094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$[0]=document</a:t>
                      </a:r>
                    </a:p>
                  </a:txBody>
                  <a:tcPr marL="40094" marR="40094" marT="40094" marB="40094" anchor="t" anchorCtr="0" horzOverflow="overflow"/>
                </a:tc>
              </a:tr>
              <a:tr h="56637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htmlString</a:t>
                      </a:r>
                    </a:p>
                  </a:txBody>
                  <a:tcPr marL="40094" marR="40094" marT="40094" marB="40094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00B050"/>
                          </a:solidFill>
                        </a:defRPr>
                      </a:pPr>
                      <a:r>
                        <a:t>innerHTML</a:t>
                      </a:r>
                    </a:p>
                    <a:p>
                      <a:pPr algn="l">
                        <a:defRPr sz="1600">
                          <a:solidFill>
                            <a:srgbClr val="00B050"/>
                          </a:solidFill>
                        </a:defRPr>
                      </a:pPr>
                      <a:r>
                        <a:t>$. buildFragment</a:t>
                      </a:r>
                    </a:p>
                  </a:txBody>
                  <a:tcPr marL="40094" marR="40094" marT="40094" marB="40094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node</a:t>
                      </a:r>
                    </a:p>
                  </a:txBody>
                  <a:tcPr marL="40094" marR="40094" marT="40094" marB="40094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>
                          <a:solidFill>
                            <a:srgbClr val="00B050"/>
                          </a:solidFill>
                        </a:rPr>
                        <a:t>$.merge</a:t>
                      </a:r>
                    </a:p>
                  </a:txBody>
                  <a:tcPr marL="40094" marR="40094" marT="40094" marB="40094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$[0]=node</a:t>
                      </a:r>
                    </a:p>
                  </a:txBody>
                  <a:tcPr marL="40094" marR="40094" marT="40094" marB="40094" anchor="t" anchorCtr="0" horzOverflow="overflow"/>
                </a:tc>
              </a:tr>
              <a:tr h="56637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selector</a:t>
                      </a:r>
                    </a:p>
                  </a:txBody>
                  <a:tcPr marL="40094" marR="40094" marT="40094" marB="40094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00B050"/>
                          </a:solidFill>
                        </a:defRPr>
                      </a:pPr>
                      <a:r>
                        <a:t>getElementsBy…</a:t>
                      </a:r>
                    </a:p>
                    <a:p>
                      <a:pPr algn="l">
                        <a:defRPr sz="1600">
                          <a:solidFill>
                            <a:srgbClr val="00B050"/>
                          </a:solidFill>
                        </a:defRPr>
                      </a:pPr>
                      <a:r>
                        <a:t>querySelectorAll</a:t>
                      </a:r>
                    </a:p>
                    <a:p>
                      <a:pPr algn="l">
                        <a:defRPr sz="1600">
                          <a:solidFill>
                            <a:srgbClr val="00B050"/>
                          </a:solidFill>
                        </a:defRPr>
                      </a:pPr>
                      <a:r>
                        <a:t>$.fn.find</a:t>
                      </a:r>
                    </a:p>
                  </a:txBody>
                  <a:tcPr marL="40094" marR="40094" marT="40094" marB="40094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nodes</a:t>
                      </a:r>
                    </a:p>
                  </a:txBody>
                  <a:tcPr marL="40094" marR="40094" marT="40094" marB="40094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900"/>
                      </a:pPr>
                    </a:p>
                  </a:txBody>
                  <a:tcPr marL="40094" marR="40094" marT="40094" marB="40094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$[]=nodes </a:t>
                      </a:r>
                    </a:p>
                  </a:txBody>
                  <a:tcPr marL="40094" marR="40094" marT="40094" marB="40094" anchor="t" anchorCtr="0" horzOverflow="overflow"/>
                </a:tc>
              </a:tr>
              <a:tr h="371901"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</a:p>
                  </a:txBody>
                  <a:tcPr marL="40094" marR="40094" marT="40094" marB="40094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</a:p>
                  </a:txBody>
                  <a:tcPr marL="40094" marR="40094" marT="40094" marB="40094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nodeList</a:t>
                      </a:r>
                    </a:p>
                  </a:txBody>
                  <a:tcPr marL="40094" marR="40094" marT="40094" marB="40094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900"/>
                      </a:pPr>
                    </a:p>
                  </a:txBody>
                  <a:tcPr marL="40094" marR="40094" marT="40094" marB="40094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$[0]=nodes</a:t>
                      </a:r>
                    </a:p>
                  </a:txBody>
                  <a:tcPr marL="40094" marR="40094" marT="40094" marB="40094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聚合">
  <a:themeElements>
    <a:clrScheme name="聚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0000FF"/>
      </a:hlink>
      <a:folHlink>
        <a:srgbClr val="FF00FF"/>
      </a:folHlink>
    </a:clrScheme>
    <a:fontScheme name="聚合">
      <a:majorFont>
        <a:latin typeface="Lucida Sans Unicode"/>
        <a:ea typeface="Lucida Sans Unicode"/>
        <a:cs typeface="Lucida Sans Unicode"/>
      </a:majorFont>
      <a:minorFont>
        <a:latin typeface="Helvetica"/>
        <a:ea typeface="Helvetica"/>
        <a:cs typeface="Helvetica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381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4999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381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Lucida Sans Unico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4999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381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Lucida Sans Unico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聚合">
  <a:themeElements>
    <a:clrScheme name="聚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0000FF"/>
      </a:hlink>
      <a:folHlink>
        <a:srgbClr val="FF00FF"/>
      </a:folHlink>
    </a:clrScheme>
    <a:fontScheme name="聚合">
      <a:majorFont>
        <a:latin typeface="Lucida Sans Unicode"/>
        <a:ea typeface="Lucida Sans Unicode"/>
        <a:cs typeface="Lucida Sans Unicode"/>
      </a:majorFont>
      <a:minorFont>
        <a:latin typeface="Helvetica"/>
        <a:ea typeface="Helvetica"/>
        <a:cs typeface="Helvetica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381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4999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381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Lucida Sans Unico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4999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381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Lucida Sans Unico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